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7"/>
  </p:notesMasterIdLst>
  <p:handoutMasterIdLst>
    <p:handoutMasterId r:id="rId28"/>
  </p:handoutMasterIdLst>
  <p:sldIdLst>
    <p:sldId id="335" r:id="rId5"/>
    <p:sldId id="330" r:id="rId6"/>
    <p:sldId id="336" r:id="rId7"/>
    <p:sldId id="337" r:id="rId8"/>
    <p:sldId id="340" r:id="rId9"/>
    <p:sldId id="339" r:id="rId10"/>
    <p:sldId id="262" r:id="rId11"/>
    <p:sldId id="338" r:id="rId12"/>
    <p:sldId id="299" r:id="rId13"/>
    <p:sldId id="263" r:id="rId14"/>
    <p:sldId id="302" r:id="rId15"/>
    <p:sldId id="264" r:id="rId16"/>
    <p:sldId id="342" r:id="rId17"/>
    <p:sldId id="266" r:id="rId18"/>
    <p:sldId id="343" r:id="rId19"/>
    <p:sldId id="344" r:id="rId20"/>
    <p:sldId id="345" r:id="rId21"/>
    <p:sldId id="265" r:id="rId22"/>
    <p:sldId id="276" r:id="rId23"/>
    <p:sldId id="347" r:id="rId24"/>
    <p:sldId id="303" r:id="rId25"/>
    <p:sldId id="346" r:id="rId2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8730A8-D5C1-4CFC-8598-7A61DD544C89}" v="1" dt="2025-10-01T11:47:44.92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varScale="1">
        <p:scale>
          <a:sx n="102" d="100"/>
          <a:sy n="102" d="100"/>
        </p:scale>
        <p:origin x="339"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8BA88-FA00-3645-DC8B-5979943B5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1498B-756A-D24D-DC32-A8054C8CB6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71C3D7-DCCE-CD44-8ABA-192297C83C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5D3060-4B50-2D1A-BFC0-D35AE9CCEFDA}"/>
              </a:ext>
            </a:extLst>
          </p:cNvPr>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1046162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4886D-5806-B2E9-9857-C0BAC6924D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D5B7A-95C6-88E0-138C-A5CBD8C3CF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4B9F0-F855-EDE0-A439-57399BF42B3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98DB435-DF2A-273A-1226-AE184A68E6CB}"/>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98082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572239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elSpeedster/AI-with-Microsoft.gi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paultimothymooney/breast-histopathology-imag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ople holding hands">
            <a:extLst>
              <a:ext uri="{FF2B5EF4-FFF2-40B4-BE49-F238E27FC236}">
                <a16:creationId xmlns:a16="http://schemas.microsoft.com/office/drawing/2014/main" id="{73D05981-9029-74A2-7916-420BE5E67B10}"/>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B3402D6-05AA-432E-87DF-B3F2D57B8061}"/>
              </a:ext>
            </a:extLst>
          </p:cNvPr>
          <p:cNvSpPr>
            <a:spLocks noGrp="1"/>
          </p:cNvSpPr>
          <p:nvPr>
            <p:ph type="ctrTitle"/>
          </p:nvPr>
        </p:nvSpPr>
        <p:spPr>
          <a:xfrm>
            <a:off x="1007953" y="1575972"/>
            <a:ext cx="9144000" cy="2387600"/>
          </a:xfrm>
        </p:spPr>
        <p:txBody>
          <a:bodyPr>
            <a:normAutofit/>
          </a:bodyPr>
          <a:lstStyle/>
          <a:p>
            <a:pPr algn="l"/>
            <a:r>
              <a:rPr lang="en-IN" sz="6000" b="1" dirty="0">
                <a:solidFill>
                  <a:schemeClr val="bg1"/>
                </a:solidFill>
                <a:latin typeface="+mj-lt"/>
              </a:rPr>
              <a:t>Breast Cancer Classification using CNN</a:t>
            </a:r>
          </a:p>
        </p:txBody>
      </p:sp>
      <p:sp>
        <p:nvSpPr>
          <p:cNvPr id="3" name="TextBox 2">
            <a:extLst>
              <a:ext uri="{FF2B5EF4-FFF2-40B4-BE49-F238E27FC236}">
                <a16:creationId xmlns:a16="http://schemas.microsoft.com/office/drawing/2014/main" id="{1FEC1E16-2868-333D-A781-AD5039DC91D1}"/>
              </a:ext>
            </a:extLst>
          </p:cNvPr>
          <p:cNvSpPr txBox="1"/>
          <p:nvPr/>
        </p:nvSpPr>
        <p:spPr>
          <a:xfrm>
            <a:off x="1082795" y="4232377"/>
            <a:ext cx="4544839" cy="707886"/>
          </a:xfrm>
          <a:prstGeom prst="rect">
            <a:avLst/>
          </a:prstGeom>
          <a:noFill/>
        </p:spPr>
        <p:txBody>
          <a:bodyPr wrap="square" rtlCol="0">
            <a:spAutoFit/>
          </a:bodyPr>
          <a:lstStyle/>
          <a:p>
            <a:r>
              <a:rPr lang="en-IN" sz="2000" dirty="0">
                <a:solidFill>
                  <a:schemeClr val="bg1"/>
                </a:solidFill>
              </a:rPr>
              <a:t>Presented By: </a:t>
            </a:r>
            <a:r>
              <a:rPr lang="en-IN" sz="2000" dirty="0" err="1">
                <a:solidFill>
                  <a:schemeClr val="bg1"/>
                </a:solidFill>
              </a:rPr>
              <a:t>S.V.Vishal</a:t>
            </a:r>
            <a:endParaRPr lang="en-IN" sz="2000" dirty="0">
              <a:solidFill>
                <a:schemeClr val="bg1"/>
              </a:solidFill>
            </a:endParaRPr>
          </a:p>
          <a:p>
            <a:r>
              <a:rPr lang="en-IN" sz="2000" dirty="0">
                <a:solidFill>
                  <a:schemeClr val="bg1"/>
                </a:solidFill>
              </a:rPr>
              <a:t>Date: 01/10/2025</a:t>
            </a:r>
          </a:p>
        </p:txBody>
      </p:sp>
      <p:pic>
        <p:nvPicPr>
          <p:cNvPr id="6" name="Picture 5">
            <a:extLst>
              <a:ext uri="{FF2B5EF4-FFF2-40B4-BE49-F238E27FC236}">
                <a16:creationId xmlns:a16="http://schemas.microsoft.com/office/drawing/2014/main" id="{7F982B36-38A3-6413-DEA6-443021FBA49D}"/>
              </a:ext>
            </a:extLst>
          </p:cNvPr>
          <p:cNvPicPr>
            <a:picLocks noChangeAspect="1"/>
          </p:cNvPicPr>
          <p:nvPr/>
        </p:nvPicPr>
        <p:blipFill>
          <a:blip r:embed="rId3"/>
          <a:stretch>
            <a:fillRect/>
          </a:stretch>
        </p:blipFill>
        <p:spPr>
          <a:xfrm>
            <a:off x="2249366" y="0"/>
            <a:ext cx="7186832" cy="2443523"/>
          </a:xfrm>
          <a:prstGeom prst="rect">
            <a:avLst/>
          </a:prstGeom>
        </p:spPr>
      </p:pic>
    </p:spTree>
    <p:extLst>
      <p:ext uri="{BB962C8B-B14F-4D97-AF65-F5344CB8AC3E}">
        <p14:creationId xmlns:p14="http://schemas.microsoft.com/office/powerpoint/2010/main" val="362589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3257501"/>
          </a:xfrm>
          <a:prstGeom prst="rect">
            <a:avLst/>
          </a:prstGeom>
        </p:spPr>
        <p:txBody>
          <a:bodyPr/>
          <a:lstStyle/>
          <a:p>
            <a:pPr algn="just"/>
            <a:r>
              <a:rPr lang="en-US" sz="2000" dirty="0"/>
              <a:t>The steps that I had implemented before training the data are: </a:t>
            </a:r>
          </a:p>
          <a:p>
            <a:pPr lvl="1" algn="just"/>
            <a:r>
              <a:rPr lang="en-US" sz="2000" b="1" dirty="0"/>
              <a:t>Resizing:</a:t>
            </a:r>
            <a:r>
              <a:rPr lang="en-US" sz="2000" dirty="0"/>
              <a:t> All patches standardized to 50x50 pixels to ensure uniform input size for the CNN.</a:t>
            </a:r>
          </a:p>
          <a:p>
            <a:pPr lvl="1" algn="just"/>
            <a:r>
              <a:rPr lang="en-US" sz="2000" b="1" dirty="0"/>
              <a:t>Normalization:</a:t>
            </a:r>
            <a:r>
              <a:rPr lang="en-US" sz="2000" dirty="0"/>
              <a:t> Pixel values scaled to the range to stabilize network training. </a:t>
            </a:r>
          </a:p>
          <a:p>
            <a:pPr lvl="1" algn="just"/>
            <a:r>
              <a:rPr lang="en-US" sz="2000" b="1" dirty="0"/>
              <a:t>Data Augmentation:</a:t>
            </a:r>
            <a:r>
              <a:rPr lang="en-US" sz="2000" dirty="0"/>
              <a:t> Applied rotations (±40°), zoom, and brightness adjustments to increase dataset diversity, alleviate class imbalance, and reduce overfitting.</a:t>
            </a:r>
          </a:p>
          <a:p>
            <a:pPr lvl="1" algn="just"/>
            <a:r>
              <a:rPr lang="en-US" sz="2000" b="1" dirty="0"/>
              <a:t>Train-Validation Split:</a:t>
            </a:r>
            <a:r>
              <a:rPr lang="en-US" sz="2000" dirty="0"/>
              <a:t> Further ensured pre-division in the dataset and custom splits are used for additional validation.</a:t>
            </a:r>
          </a:p>
          <a:p>
            <a:pPr algn="just"/>
            <a:r>
              <a:rPr lang="en-US" sz="2000" dirty="0"/>
              <a:t>The Image quality is consistent; labeled patches correctly represent IDC and non-IDC regions as 1’s and 0’s.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4333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Data Collection and Pre-processing</a:t>
            </a: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10448851" cy="3811587"/>
          </a:xfrm>
          <a:prstGeom prst="rect">
            <a:avLst/>
          </a:prstGeom>
        </p:spPr>
        <p:txBody>
          <a:bodyPr lIns="91440" tIns="45720" rIns="91440" bIns="45720" anchor="t">
            <a:noAutofit/>
          </a:bodyPr>
          <a:lstStyle/>
          <a:p>
            <a:pPr marL="0" indent="0" algn="just">
              <a:buNone/>
            </a:pPr>
            <a:r>
              <a:rPr lang="en-US" sz="2000" dirty="0"/>
              <a:t>The technique that I had employed in my project is the </a:t>
            </a:r>
            <a:r>
              <a:rPr lang="en-US" sz="2000" b="1" dirty="0"/>
              <a:t>Convolutional Neural Networks (CNNs) </a:t>
            </a:r>
            <a:r>
              <a:rPr lang="en-US" sz="2000" dirty="0"/>
              <a:t>which excels in image recognition capabilities, to classify IDC from histopathological images.</a:t>
            </a:r>
          </a:p>
          <a:p>
            <a:pPr marL="0" indent="0" algn="just">
              <a:buNone/>
            </a:pPr>
            <a:r>
              <a:rPr lang="en-US" sz="2000" b="1" dirty="0"/>
              <a:t>Reason for implementation :</a:t>
            </a:r>
            <a:endParaRPr lang="en-US" sz="2000" dirty="0"/>
          </a:p>
          <a:p>
            <a:pPr lvl="1" algn="just"/>
            <a:r>
              <a:rPr lang="en-US" sz="2000" dirty="0"/>
              <a:t>It can automate feature learning, removing the need for manual feature engineering.</a:t>
            </a:r>
          </a:p>
          <a:p>
            <a:pPr lvl="1" algn="just"/>
            <a:r>
              <a:rPr lang="en-US" sz="2000" dirty="0"/>
              <a:t>Transfer learning from pre-trained models accelerates training and improves accuracy on limited medical datasets and improve performance.</a:t>
            </a:r>
          </a:p>
          <a:p>
            <a:pPr lvl="1" algn="just"/>
            <a:r>
              <a:rPr lang="en-US" sz="2000" dirty="0"/>
              <a:t>Hybrid architectures capture both spatial and sequential tissue patterns, boosting robustness.</a:t>
            </a:r>
          </a:p>
          <a:p>
            <a:pPr lvl="1" algn="just"/>
            <a:r>
              <a:rPr lang="en-US" sz="2000" dirty="0"/>
              <a:t>Parameter tuning (learning rate, batch size, dropout rate) using grid search and hyperparameter optimization methods(*) to identify the best combination for accuracy and generalization.</a:t>
            </a:r>
          </a:p>
          <a:p>
            <a:pPr marL="0" indent="0" algn="just">
              <a:buNone/>
            </a:pPr>
            <a:r>
              <a:rPr lang="en-US" sz="2000" dirty="0"/>
              <a:t>At the end, It achieved Classification accuracy typically above 80%, demonstrating the effectiveness of CNNs for IDC detection and grading, surpassing traditional ML methods.</a:t>
            </a:r>
          </a:p>
          <a:p>
            <a:pPr marL="457200" lvl="1" indent="0" algn="just">
              <a:buNone/>
            </a:pPr>
            <a:endParaRPr lang="en-US" sz="2000" dirty="0"/>
          </a:p>
          <a:p>
            <a:pPr lvl="1" algn="just"/>
            <a:endParaRPr lang="en-US" sz="2000" dirty="0"/>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889035" y="59257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Methodologies</a:t>
            </a: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6136"/>
            <a:ext cx="4758592" cy="4351338"/>
          </a:xfrm>
          <a:prstGeom prst="rect">
            <a:avLst/>
          </a:prstGeom>
        </p:spPr>
        <p:txBody>
          <a:bodyPr/>
          <a:lstStyle/>
          <a:p>
            <a:pPr marL="0" indent="0" algn="just">
              <a:buNone/>
            </a:pPr>
            <a:r>
              <a:rPr lang="en-US" sz="2000" dirty="0"/>
              <a:t>The implementation of the IDC Breast Cancer Classification system using CNN follows a structured and reproducible pipeline designed for medical image analysis. Below is the outline of the steps involved:</a:t>
            </a:r>
          </a:p>
          <a:p>
            <a:pPr algn="just"/>
            <a:r>
              <a:rPr lang="en-US" sz="2000" dirty="0"/>
              <a:t>Data Preparation</a:t>
            </a:r>
          </a:p>
          <a:p>
            <a:pPr algn="just"/>
            <a:r>
              <a:rPr lang="en-US" sz="2000" dirty="0"/>
              <a:t>Model Selection and Architecture</a:t>
            </a:r>
          </a:p>
          <a:p>
            <a:pPr algn="just"/>
            <a:r>
              <a:rPr lang="en-US" sz="2000" dirty="0"/>
              <a:t>Training Process</a:t>
            </a:r>
          </a:p>
          <a:p>
            <a:pPr algn="just"/>
            <a:r>
              <a:rPr lang="en-US" sz="2000" dirty="0"/>
              <a:t>Evaluation</a:t>
            </a:r>
          </a:p>
          <a:p>
            <a:pPr algn="just"/>
            <a:r>
              <a:rPr lang="en-US" sz="2000" dirty="0"/>
              <a:t>Deployment</a:t>
            </a:r>
          </a:p>
          <a:p>
            <a:pPr marL="0" indent="0" algn="just">
              <a:buNone/>
            </a:pPr>
            <a:r>
              <a:rPr lang="en-US" sz="2000" dirty="0"/>
              <a:t>GitHub :</a:t>
            </a:r>
            <a:r>
              <a:rPr lang="en-US" sz="2000" dirty="0">
                <a:hlinkClick r:id="rId3"/>
              </a:rPr>
              <a:t>Breast Caner Classification</a:t>
            </a:r>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Implementation(</a:t>
            </a:r>
            <a:r>
              <a:rPr lang="en-US" b="1" dirty="0" err="1">
                <a:solidFill>
                  <a:srgbClr val="0B49CB"/>
                </a:solidFill>
                <a:latin typeface="+mj-lt"/>
              </a:rPr>
              <a:t>github</a:t>
            </a:r>
            <a:r>
              <a:rPr lang="en-US" b="1" dirty="0">
                <a:solidFill>
                  <a:srgbClr val="0B49CB"/>
                </a:solidFill>
                <a:latin typeface="+mj-lt"/>
              </a:rPr>
              <a:t> need)</a:t>
            </a:r>
          </a:p>
        </p:txBody>
      </p:sp>
      <p:pic>
        <p:nvPicPr>
          <p:cNvPr id="11" name="Picture 10">
            <a:extLst>
              <a:ext uri="{FF2B5EF4-FFF2-40B4-BE49-F238E27FC236}">
                <a16:creationId xmlns:a16="http://schemas.microsoft.com/office/drawing/2014/main" id="{3A5CD859-D994-0217-C853-DD69B17644AB}"/>
              </a:ext>
            </a:extLst>
          </p:cNvPr>
          <p:cNvPicPr>
            <a:picLocks noChangeAspect="1"/>
          </p:cNvPicPr>
          <p:nvPr/>
        </p:nvPicPr>
        <p:blipFill>
          <a:blip r:embed="rId4"/>
          <a:srcRect t="1931" r="25700" b="1657"/>
          <a:stretch>
            <a:fillRect/>
          </a:stretch>
        </p:blipFill>
        <p:spPr>
          <a:xfrm>
            <a:off x="5729838" y="1590675"/>
            <a:ext cx="5753540" cy="2428876"/>
          </a:xfrm>
          <a:prstGeom prst="rect">
            <a:avLst/>
          </a:prstGeom>
        </p:spPr>
      </p:pic>
      <p:pic>
        <p:nvPicPr>
          <p:cNvPr id="13" name="Picture 12">
            <a:extLst>
              <a:ext uri="{FF2B5EF4-FFF2-40B4-BE49-F238E27FC236}">
                <a16:creationId xmlns:a16="http://schemas.microsoft.com/office/drawing/2014/main" id="{E58F8A33-96B6-6F58-AB80-C08A416217B1}"/>
              </a:ext>
            </a:extLst>
          </p:cNvPr>
          <p:cNvPicPr>
            <a:picLocks noChangeAspect="1"/>
          </p:cNvPicPr>
          <p:nvPr/>
        </p:nvPicPr>
        <p:blipFill>
          <a:blip r:embed="rId5"/>
          <a:srcRect l="593" t="3395" r="51269" b="4244"/>
          <a:stretch>
            <a:fillRect/>
          </a:stretch>
        </p:blipFill>
        <p:spPr>
          <a:xfrm>
            <a:off x="5729838" y="4100513"/>
            <a:ext cx="5753540" cy="10668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C2A9B-12D0-1024-90DF-BB22DA44692C}"/>
            </a:ext>
          </a:extLst>
        </p:cNvPr>
        <p:cNvGrpSpPr/>
        <p:nvPr/>
      </p:nvGrpSpPr>
      <p:grpSpPr>
        <a:xfrm>
          <a:off x="0" y="0"/>
          <a:ext cx="0" cy="0"/>
          <a:chOff x="0" y="0"/>
          <a:chExt cx="0" cy="0"/>
        </a:xfrm>
      </p:grpSpPr>
      <p:pic>
        <p:nvPicPr>
          <p:cNvPr id="13" name="Picture 12" descr="Scientist holding DNA gel in front of samples for testing in laboratory">
            <a:extLst>
              <a:ext uri="{FF2B5EF4-FFF2-40B4-BE49-F238E27FC236}">
                <a16:creationId xmlns:a16="http://schemas.microsoft.com/office/drawing/2014/main" id="{08901B0D-9C0C-B7D7-DC57-D72E15C1381F}"/>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B1C85B-CDA7-C5AA-215A-734146596F69}"/>
              </a:ext>
            </a:extLst>
          </p:cNvPr>
          <p:cNvSpPr>
            <a:spLocks noGrp="1"/>
          </p:cNvSpPr>
          <p:nvPr>
            <p:ph type="title"/>
          </p:nvPr>
        </p:nvSpPr>
        <p:spPr>
          <a:xfrm>
            <a:off x="677941" y="1586171"/>
            <a:ext cx="10515600" cy="2852737"/>
          </a:xfrm>
        </p:spPr>
        <p:txBody>
          <a:bodyPr/>
          <a:lstStyle/>
          <a:p>
            <a:br>
              <a:rPr lang="en-IN" dirty="0">
                <a:solidFill>
                  <a:schemeClr val="bg1"/>
                </a:solidFill>
              </a:rPr>
            </a:br>
            <a:br>
              <a:rPr lang="en-IN" dirty="0">
                <a:solidFill>
                  <a:schemeClr val="bg1"/>
                </a:solidFill>
              </a:rPr>
            </a:br>
            <a:br>
              <a:rPr lang="en-IN" dirty="0">
                <a:solidFill>
                  <a:schemeClr val="bg1"/>
                </a:solidFill>
              </a:rPr>
            </a:br>
            <a:r>
              <a:rPr lang="en-IN" sz="3200" dirty="0">
                <a:solidFill>
                  <a:schemeClr val="bg1"/>
                </a:solidFill>
              </a:rPr>
              <a:t>Section 2</a:t>
            </a:r>
            <a:br>
              <a:rPr lang="en-IN" dirty="0">
                <a:solidFill>
                  <a:schemeClr val="bg1"/>
                </a:solidFill>
              </a:rPr>
            </a:br>
            <a:r>
              <a:rPr lang="en-IN" b="1" dirty="0">
                <a:solidFill>
                  <a:schemeClr val="bg1"/>
                </a:solidFill>
              </a:rPr>
              <a:t>Project Insights </a:t>
            </a:r>
          </a:p>
        </p:txBody>
      </p:sp>
    </p:spTree>
    <p:extLst>
      <p:ext uri="{BB962C8B-B14F-4D97-AF65-F5344CB8AC3E}">
        <p14:creationId xmlns:p14="http://schemas.microsoft.com/office/powerpoint/2010/main" val="202463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7027"/>
            <a:ext cx="3322156" cy="4351338"/>
          </a:xfrm>
          <a:prstGeom prst="rect">
            <a:avLst/>
          </a:prstGeom>
        </p:spPr>
        <p:txBody>
          <a:bodyPr lIns="91440" tIns="45720" rIns="91440" bIns="45720" anchor="t"/>
          <a:lstStyle/>
          <a:p>
            <a:pPr marL="0" indent="0" algn="just">
              <a:buNone/>
            </a:pPr>
            <a:r>
              <a:rPr lang="en-US" sz="2000" b="1" dirty="0"/>
              <a:t>Quantitative Outcomes:</a:t>
            </a:r>
          </a:p>
          <a:p>
            <a:pPr algn="just"/>
            <a:r>
              <a:rPr lang="en-US" sz="2000" dirty="0"/>
              <a:t>Recent research on IDC breast cancer classification using Convolutional Neural Networks (CNNs) demonstrates strong performance across a spectrum of models and methodologies. Here is a summary of quantitative results from state-of-the-art and comparative studies: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cs typeface="Times New Roman" panose="02020603050405020304" pitchFamily="18" charset="0"/>
              </a:rPr>
              <a:t>Results</a:t>
            </a:r>
          </a:p>
        </p:txBody>
      </p:sp>
      <p:graphicFrame>
        <p:nvGraphicFramePr>
          <p:cNvPr id="2" name="Table 1">
            <a:extLst>
              <a:ext uri="{FF2B5EF4-FFF2-40B4-BE49-F238E27FC236}">
                <a16:creationId xmlns:a16="http://schemas.microsoft.com/office/drawing/2014/main" id="{1F919857-CB64-5A43-98D9-83DBD6E54C04}"/>
              </a:ext>
            </a:extLst>
          </p:cNvPr>
          <p:cNvGraphicFramePr>
            <a:graphicFrameLocks noGrp="1"/>
          </p:cNvGraphicFramePr>
          <p:nvPr>
            <p:extLst>
              <p:ext uri="{D42A27DB-BD31-4B8C-83A1-F6EECF244321}">
                <p14:modId xmlns:p14="http://schemas.microsoft.com/office/powerpoint/2010/main" val="1845599176"/>
              </p:ext>
            </p:extLst>
          </p:nvPr>
        </p:nvGraphicFramePr>
        <p:xfrm>
          <a:off x="4173648" y="430789"/>
          <a:ext cx="6735779" cy="5766904"/>
        </p:xfrm>
        <a:graphic>
          <a:graphicData uri="http://schemas.openxmlformats.org/drawingml/2006/table">
            <a:tbl>
              <a:tblPr firstRow="1" bandRow="1">
                <a:tableStyleId>{35758FB7-9AC5-4552-8A53-C91805E547FA}</a:tableStyleId>
              </a:tblPr>
              <a:tblGrid>
                <a:gridCol w="1157200">
                  <a:extLst>
                    <a:ext uri="{9D8B030D-6E8A-4147-A177-3AD203B41FA5}">
                      <a16:colId xmlns:a16="http://schemas.microsoft.com/office/drawing/2014/main" val="2426274672"/>
                    </a:ext>
                  </a:extLst>
                </a:gridCol>
                <a:gridCol w="1157200">
                  <a:extLst>
                    <a:ext uri="{9D8B030D-6E8A-4147-A177-3AD203B41FA5}">
                      <a16:colId xmlns:a16="http://schemas.microsoft.com/office/drawing/2014/main" val="846364990"/>
                    </a:ext>
                  </a:extLst>
                </a:gridCol>
                <a:gridCol w="1255453">
                  <a:extLst>
                    <a:ext uri="{9D8B030D-6E8A-4147-A177-3AD203B41FA5}">
                      <a16:colId xmlns:a16="http://schemas.microsoft.com/office/drawing/2014/main" val="1272533117"/>
                    </a:ext>
                  </a:extLst>
                </a:gridCol>
                <a:gridCol w="1255453">
                  <a:extLst>
                    <a:ext uri="{9D8B030D-6E8A-4147-A177-3AD203B41FA5}">
                      <a16:colId xmlns:a16="http://schemas.microsoft.com/office/drawing/2014/main" val="1955940475"/>
                    </a:ext>
                  </a:extLst>
                </a:gridCol>
                <a:gridCol w="960693">
                  <a:extLst>
                    <a:ext uri="{9D8B030D-6E8A-4147-A177-3AD203B41FA5}">
                      <a16:colId xmlns:a16="http://schemas.microsoft.com/office/drawing/2014/main" val="3847501452"/>
                    </a:ext>
                  </a:extLst>
                </a:gridCol>
                <a:gridCol w="949780">
                  <a:extLst>
                    <a:ext uri="{9D8B030D-6E8A-4147-A177-3AD203B41FA5}">
                      <a16:colId xmlns:a16="http://schemas.microsoft.com/office/drawing/2014/main" val="2865906559"/>
                    </a:ext>
                  </a:extLst>
                </a:gridCol>
              </a:tblGrid>
              <a:tr h="888546">
                <a:tc>
                  <a:txBody>
                    <a:bodyPr/>
                    <a:lstStyle/>
                    <a:p>
                      <a:r>
                        <a:rPr lang="en-IN" dirty="0"/>
                        <a:t>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Precision(%)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Recall(%)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F1-Score(%)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0966538"/>
                  </a:ext>
                </a:extLst>
              </a:tr>
              <a:tr h="355419">
                <a:tc>
                  <a:txBody>
                    <a:bodyPr/>
                    <a:lstStyle/>
                    <a:p>
                      <a:r>
                        <a:rPr lang="en-IN" dirty="0"/>
                        <a:t>Hybrid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BC-IDC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86.4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89.7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430083"/>
                  </a:ext>
                </a:extLst>
              </a:tr>
              <a:tr h="695386">
                <a:tc>
                  <a:txBody>
                    <a:bodyPr/>
                    <a:lstStyle/>
                    <a:p>
                      <a:r>
                        <a:rPr lang="en-IN" dirty="0" err="1"/>
                        <a:t>ResNet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Multi-Grade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9744893"/>
                  </a:ext>
                </a:extLst>
              </a:tr>
              <a:tr h="1688238">
                <a:tc>
                  <a:txBody>
                    <a:bodyPr/>
                    <a:lstStyle/>
                    <a:p>
                      <a:r>
                        <a:rPr lang="en-IN" dirty="0"/>
                        <a:t>Custom CNN (</a:t>
                      </a:r>
                      <a:r>
                        <a:rPr lang="en-IN" dirty="0" err="1"/>
                        <a:t>CancerNet</a:t>
                      </a:r>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Large </a:t>
                      </a:r>
                      <a:r>
                        <a:rPr lang="en-US" sz="1800" b="0" i="0" kern="1200" dirty="0" err="1">
                          <a:solidFill>
                            <a:schemeClr val="dk1"/>
                          </a:solidFill>
                          <a:effectLst/>
                          <a:latin typeface="+mn-lt"/>
                          <a:ea typeface="+mn-ea"/>
                          <a:cs typeface="+mn-cs"/>
                        </a:rPr>
                        <a:t>histopath</a:t>
                      </a:r>
                      <a:r>
                        <a:rPr lang="en-US" sz="1800" b="0" i="0" kern="1200" dirty="0">
                          <a:solidFill>
                            <a:schemeClr val="dk1"/>
                          </a:solidFill>
                          <a:effectLst/>
                          <a:latin typeface="+mn-lt"/>
                          <a:ea typeface="+mn-ea"/>
                          <a:cs typeface="+mn-cs"/>
                        </a:rPr>
                        <a:t>. image set (IDC)</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82.78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96 (Non-IDC) </a:t>
                      </a:r>
                    </a:p>
                    <a:p>
                      <a:r>
                        <a:rPr lang="en-IN" dirty="0"/>
                        <a:t>50 (IDC)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89 (Non-IDC) </a:t>
                      </a:r>
                    </a:p>
                    <a:p>
                      <a:r>
                        <a:rPr lang="en-IN" dirty="0"/>
                        <a:t>62 (IDC)</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515883"/>
                  </a:ext>
                </a:extLst>
              </a:tr>
              <a:tr h="621983">
                <a:tc>
                  <a:txBody>
                    <a:bodyPr/>
                    <a:lstStyle/>
                    <a:p>
                      <a:r>
                        <a:rPr lang="en-IN" dirty="0"/>
                        <a:t>Wavelet CNN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2012012"/>
                  </a:ext>
                </a:extLst>
              </a:tr>
              <a:tr h="1421675">
                <a:tc>
                  <a:txBody>
                    <a:bodyPr/>
                    <a:lstStyle/>
                    <a:p>
                      <a:r>
                        <a:rPr lang="en-IN" sz="1800" b="0" i="0" kern="1200" dirty="0">
                          <a:solidFill>
                            <a:schemeClr val="dk1"/>
                          </a:solidFill>
                          <a:effectLst/>
                          <a:latin typeface="+mn-lt"/>
                          <a:ea typeface="+mn-ea"/>
                          <a:cs typeface="+mn-cs"/>
                        </a:rPr>
                        <a:t>EfficientNetV2B0-21k</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FBCG (4-class, cross-validation)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2240395"/>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DB18ACC-E261-364B-49BA-C6F6836AEF3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ACEB8E-E125-A490-0B67-B7018A31B9F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8ADBA738-BA30-316A-2CAD-026329C2AA1C}"/>
              </a:ext>
            </a:extLst>
          </p:cNvPr>
          <p:cNvSpPr>
            <a:spLocks noGrp="1"/>
          </p:cNvSpPr>
          <p:nvPr>
            <p:ph idx="4294967295"/>
          </p:nvPr>
        </p:nvSpPr>
        <p:spPr>
          <a:xfrm>
            <a:off x="770011" y="1548961"/>
            <a:ext cx="5132848" cy="4351338"/>
          </a:xfrm>
          <a:prstGeom prst="rect">
            <a:avLst/>
          </a:prstGeom>
        </p:spPr>
        <p:txBody>
          <a:bodyPr lIns="91440" tIns="45720" rIns="91440" bIns="45720" anchor="t"/>
          <a:lstStyle/>
          <a:p>
            <a:pPr marL="0" indent="0" algn="just">
              <a:buNone/>
            </a:pPr>
            <a:r>
              <a:rPr lang="en-US" sz="2000" b="1" dirty="0"/>
              <a:t>Qualitative Outcomes</a:t>
            </a:r>
          </a:p>
          <a:p>
            <a:pPr algn="just"/>
            <a:r>
              <a:rPr lang="en-US" sz="2000" b="1" dirty="0"/>
              <a:t>Interpretability:</a:t>
            </a:r>
            <a:r>
              <a:rPr lang="en-US" sz="2000" dirty="0"/>
              <a:t> Most studies employ visualization (heatmaps, saliency maps) to show which tissue regions the CNNs use, supporting clinical credibility.</a:t>
            </a:r>
          </a:p>
          <a:p>
            <a:pPr algn="just"/>
            <a:r>
              <a:rPr lang="en-US" sz="2000" b="1" dirty="0"/>
              <a:t>Generalization:</a:t>
            </a:r>
            <a:r>
              <a:rPr lang="en-US" sz="2000" dirty="0"/>
              <a:t> Models validated on multiple datasets show high transferability, with accuracy often exceeding 90% on independent validation cohorts. </a:t>
            </a:r>
          </a:p>
          <a:p>
            <a:pPr algn="just"/>
            <a:r>
              <a:rPr lang="en-US" sz="2000" b="1" dirty="0"/>
              <a:t>Clinical Relevance:</a:t>
            </a:r>
            <a:r>
              <a:rPr lang="en-US" sz="2000" dirty="0"/>
              <a:t> Several studies report that their AI systems could reliably assist in reducing pathologist workload and subjectivity, especially in large-scale screening</a:t>
            </a:r>
          </a:p>
        </p:txBody>
      </p:sp>
      <p:sp>
        <p:nvSpPr>
          <p:cNvPr id="3" name="Title 1">
            <a:extLst>
              <a:ext uri="{FF2B5EF4-FFF2-40B4-BE49-F238E27FC236}">
                <a16:creationId xmlns:a16="http://schemas.microsoft.com/office/drawing/2014/main" id="{77D99F69-366F-2C2C-CB3C-B32397D6BFF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cs typeface="Times New Roman" panose="02020603050405020304" pitchFamily="18" charset="0"/>
              </a:rPr>
              <a:t>Results</a:t>
            </a:r>
          </a:p>
        </p:txBody>
      </p:sp>
      <p:graphicFrame>
        <p:nvGraphicFramePr>
          <p:cNvPr id="7" name="Table 6">
            <a:extLst>
              <a:ext uri="{FF2B5EF4-FFF2-40B4-BE49-F238E27FC236}">
                <a16:creationId xmlns:a16="http://schemas.microsoft.com/office/drawing/2014/main" id="{8943950D-2D95-C691-F99C-4DF6D6D93AF6}"/>
              </a:ext>
            </a:extLst>
          </p:cNvPr>
          <p:cNvGraphicFramePr>
            <a:graphicFrameLocks noGrp="1"/>
          </p:cNvGraphicFramePr>
          <p:nvPr>
            <p:extLst>
              <p:ext uri="{D42A27DB-BD31-4B8C-83A1-F6EECF244321}">
                <p14:modId xmlns:p14="http://schemas.microsoft.com/office/powerpoint/2010/main" val="2958645695"/>
              </p:ext>
            </p:extLst>
          </p:nvPr>
        </p:nvGraphicFramePr>
        <p:xfrm>
          <a:off x="6027811" y="1811960"/>
          <a:ext cx="5257800" cy="3973205"/>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976267976"/>
                    </a:ext>
                  </a:extLst>
                </a:gridCol>
                <a:gridCol w="2628900">
                  <a:extLst>
                    <a:ext uri="{9D8B030D-6E8A-4147-A177-3AD203B41FA5}">
                      <a16:colId xmlns:a16="http://schemas.microsoft.com/office/drawing/2014/main" val="1535975245"/>
                    </a:ext>
                  </a:extLst>
                </a:gridCol>
              </a:tblGrid>
              <a:tr h="794641">
                <a:tc>
                  <a:txBody>
                    <a:bodyPr/>
                    <a:lstStyle/>
                    <a:p>
                      <a:r>
                        <a:rPr lang="en-IN" dirty="0"/>
                        <a:t>Models/Approach</a:t>
                      </a:r>
                    </a:p>
                  </a:txBody>
                  <a:tcPr/>
                </a:tc>
                <a:tc>
                  <a:txBody>
                    <a:bodyPr/>
                    <a:lstStyle/>
                    <a:p>
                      <a:r>
                        <a:rPr lang="en-IN" dirty="0"/>
                        <a:t>Accuracy (%)</a:t>
                      </a:r>
                    </a:p>
                  </a:txBody>
                  <a:tcPr/>
                </a:tc>
                <a:extLst>
                  <a:ext uri="{0D108BD9-81ED-4DB2-BD59-A6C34878D82A}">
                    <a16:rowId xmlns:a16="http://schemas.microsoft.com/office/drawing/2014/main" val="1882560737"/>
                  </a:ext>
                </a:extLst>
              </a:tr>
              <a:tr h="794641">
                <a:tc>
                  <a:txBody>
                    <a:bodyPr/>
                    <a:lstStyle/>
                    <a:p>
                      <a:r>
                        <a:rPr lang="en-IN" sz="1800" b="0" i="0" kern="1200" dirty="0">
                          <a:solidFill>
                            <a:schemeClr val="dk1"/>
                          </a:solidFill>
                          <a:effectLst/>
                          <a:latin typeface="+mn-lt"/>
                          <a:ea typeface="+mn-ea"/>
                          <a:cs typeface="+mn-cs"/>
                        </a:rPr>
                        <a:t>CNN+EfficientNetV2B3</a:t>
                      </a:r>
                      <a:endParaRPr lang="en-IN" dirty="0"/>
                    </a:p>
                  </a:txBody>
                  <a:tcPr/>
                </a:tc>
                <a:tc>
                  <a:txBody>
                    <a:bodyPr/>
                    <a:lstStyle/>
                    <a:p>
                      <a:r>
                        <a:rPr lang="en-IN" dirty="0"/>
                        <a:t>96.3</a:t>
                      </a:r>
                    </a:p>
                  </a:txBody>
                  <a:tcPr/>
                </a:tc>
                <a:extLst>
                  <a:ext uri="{0D108BD9-81ED-4DB2-BD59-A6C34878D82A}">
                    <a16:rowId xmlns:a16="http://schemas.microsoft.com/office/drawing/2014/main" val="2520625216"/>
                  </a:ext>
                </a:extLst>
              </a:tr>
              <a:tr h="794641">
                <a:tc>
                  <a:txBody>
                    <a:bodyPr/>
                    <a:lstStyle/>
                    <a:p>
                      <a:r>
                        <a:rPr lang="en-IN" sz="1800" b="0" i="0" kern="1200" dirty="0">
                          <a:solidFill>
                            <a:schemeClr val="dk1"/>
                          </a:solidFill>
                          <a:effectLst/>
                          <a:latin typeface="+mn-lt"/>
                          <a:ea typeface="+mn-ea"/>
                          <a:cs typeface="+mn-cs"/>
                        </a:rPr>
                        <a:t>Customized CNN</a:t>
                      </a:r>
                      <a:endParaRPr lang="en-IN" dirty="0"/>
                    </a:p>
                  </a:txBody>
                  <a:tcPr/>
                </a:tc>
                <a:tc>
                  <a:txBody>
                    <a:bodyPr/>
                    <a:lstStyle/>
                    <a:p>
                      <a:r>
                        <a:rPr lang="en-IN" dirty="0"/>
                        <a:t>82.78</a:t>
                      </a:r>
                    </a:p>
                  </a:txBody>
                  <a:tcPr/>
                </a:tc>
                <a:extLst>
                  <a:ext uri="{0D108BD9-81ED-4DB2-BD59-A6C34878D82A}">
                    <a16:rowId xmlns:a16="http://schemas.microsoft.com/office/drawing/2014/main" val="2868137484"/>
                  </a:ext>
                </a:extLst>
              </a:tr>
              <a:tr h="794641">
                <a:tc>
                  <a:txBody>
                    <a:bodyPr/>
                    <a:lstStyle/>
                    <a:p>
                      <a:r>
                        <a:rPr lang="en-IN" sz="1800" b="0" i="0" kern="1200" dirty="0">
                          <a:solidFill>
                            <a:schemeClr val="dk1"/>
                          </a:solidFill>
                          <a:effectLst/>
                          <a:latin typeface="+mn-lt"/>
                          <a:ea typeface="+mn-ea"/>
                          <a:cs typeface="+mn-cs"/>
                        </a:rPr>
                        <a:t>Wavelet CNN</a:t>
                      </a:r>
                      <a:endParaRPr lang="en-IN" dirty="0"/>
                    </a:p>
                  </a:txBody>
                  <a:tcPr/>
                </a:tc>
                <a:tc>
                  <a:txBody>
                    <a:bodyPr/>
                    <a:lstStyle/>
                    <a:p>
                      <a:r>
                        <a:rPr lang="en-IN" dirty="0"/>
                        <a:t>98.4</a:t>
                      </a:r>
                    </a:p>
                  </a:txBody>
                  <a:tcPr/>
                </a:tc>
                <a:extLst>
                  <a:ext uri="{0D108BD9-81ED-4DB2-BD59-A6C34878D82A}">
                    <a16:rowId xmlns:a16="http://schemas.microsoft.com/office/drawing/2014/main" val="402168180"/>
                  </a:ext>
                </a:extLst>
              </a:tr>
              <a:tr h="794641">
                <a:tc>
                  <a:txBody>
                    <a:bodyPr/>
                    <a:lstStyle/>
                    <a:p>
                      <a:r>
                        <a:rPr lang="en-IN" dirty="0" err="1"/>
                        <a:t>ResNet</a:t>
                      </a:r>
                      <a:endParaRPr lang="en-IN" dirty="0"/>
                    </a:p>
                  </a:txBody>
                  <a:tcPr/>
                </a:tc>
                <a:tc>
                  <a:txBody>
                    <a:bodyPr/>
                    <a:lstStyle/>
                    <a:p>
                      <a:r>
                        <a:rPr lang="en-IN" dirty="0"/>
                        <a:t>94</a:t>
                      </a:r>
                    </a:p>
                  </a:txBody>
                  <a:tcPr/>
                </a:tc>
                <a:extLst>
                  <a:ext uri="{0D108BD9-81ED-4DB2-BD59-A6C34878D82A}">
                    <a16:rowId xmlns:a16="http://schemas.microsoft.com/office/drawing/2014/main" val="286998801"/>
                  </a:ext>
                </a:extLst>
              </a:tr>
            </a:tbl>
          </a:graphicData>
        </a:graphic>
      </p:graphicFrame>
    </p:spTree>
    <p:extLst>
      <p:ext uri="{BB962C8B-B14F-4D97-AF65-F5344CB8AC3E}">
        <p14:creationId xmlns:p14="http://schemas.microsoft.com/office/powerpoint/2010/main" val="273846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51C1352-B842-9DF9-9DF4-5E3E13EF7CB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9F987E-44A0-AD2D-3B0F-B5E3F852FC6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7BBA39A5-BB94-7382-3925-F87CA602E0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cs typeface="Times New Roman" panose="02020603050405020304" pitchFamily="18" charset="0"/>
              </a:rPr>
              <a:t>Results</a:t>
            </a:r>
          </a:p>
        </p:txBody>
      </p:sp>
      <p:pic>
        <p:nvPicPr>
          <p:cNvPr id="10" name="Picture 9">
            <a:extLst>
              <a:ext uri="{FF2B5EF4-FFF2-40B4-BE49-F238E27FC236}">
                <a16:creationId xmlns:a16="http://schemas.microsoft.com/office/drawing/2014/main" id="{1EF21418-CD7E-517F-967D-EB55DAC7B076}"/>
              </a:ext>
            </a:extLst>
          </p:cNvPr>
          <p:cNvPicPr>
            <a:picLocks noChangeAspect="1"/>
          </p:cNvPicPr>
          <p:nvPr/>
        </p:nvPicPr>
        <p:blipFill>
          <a:blip r:embed="rId3"/>
          <a:stretch>
            <a:fillRect/>
          </a:stretch>
        </p:blipFill>
        <p:spPr>
          <a:xfrm>
            <a:off x="770011" y="1530888"/>
            <a:ext cx="5090708" cy="4051495"/>
          </a:xfrm>
          <a:prstGeom prst="rect">
            <a:avLst/>
          </a:prstGeom>
        </p:spPr>
      </p:pic>
      <p:pic>
        <p:nvPicPr>
          <p:cNvPr id="12" name="Picture 11">
            <a:extLst>
              <a:ext uri="{FF2B5EF4-FFF2-40B4-BE49-F238E27FC236}">
                <a16:creationId xmlns:a16="http://schemas.microsoft.com/office/drawing/2014/main" id="{67EBB136-01C8-B613-CD00-CA2CA920FF4B}"/>
              </a:ext>
            </a:extLst>
          </p:cNvPr>
          <p:cNvPicPr>
            <a:picLocks noChangeAspect="1"/>
          </p:cNvPicPr>
          <p:nvPr/>
        </p:nvPicPr>
        <p:blipFill>
          <a:blip r:embed="rId4"/>
          <a:stretch>
            <a:fillRect/>
          </a:stretch>
        </p:blipFill>
        <p:spPr>
          <a:xfrm>
            <a:off x="6928758" y="1530888"/>
            <a:ext cx="3572028" cy="4051495"/>
          </a:xfrm>
          <a:prstGeom prst="rect">
            <a:avLst/>
          </a:prstGeom>
        </p:spPr>
      </p:pic>
    </p:spTree>
    <p:extLst>
      <p:ext uri="{BB962C8B-B14F-4D97-AF65-F5344CB8AC3E}">
        <p14:creationId xmlns:p14="http://schemas.microsoft.com/office/powerpoint/2010/main" val="2059562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165F108-9CB8-7B5C-EB5F-63ED589A7D4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01C8AA-B6DB-218D-F71E-5008797BAF1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F7229BA-E651-B533-DB31-390331FF622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cs typeface="Times New Roman" panose="02020603050405020304" pitchFamily="18" charset="0"/>
              </a:rPr>
              <a:t>Results</a:t>
            </a:r>
          </a:p>
        </p:txBody>
      </p:sp>
      <p:pic>
        <p:nvPicPr>
          <p:cNvPr id="5" name="Picture 4">
            <a:extLst>
              <a:ext uri="{FF2B5EF4-FFF2-40B4-BE49-F238E27FC236}">
                <a16:creationId xmlns:a16="http://schemas.microsoft.com/office/drawing/2014/main" id="{B4A2C084-AD1A-B629-5786-EAE64D16EFA8}"/>
              </a:ext>
            </a:extLst>
          </p:cNvPr>
          <p:cNvPicPr>
            <a:picLocks noChangeAspect="1"/>
          </p:cNvPicPr>
          <p:nvPr/>
        </p:nvPicPr>
        <p:blipFill>
          <a:blip r:embed="rId3"/>
          <a:stretch>
            <a:fillRect/>
          </a:stretch>
        </p:blipFill>
        <p:spPr>
          <a:xfrm>
            <a:off x="758974" y="1596537"/>
            <a:ext cx="5337026" cy="4051495"/>
          </a:xfrm>
          <a:prstGeom prst="rect">
            <a:avLst/>
          </a:prstGeom>
        </p:spPr>
      </p:pic>
      <p:pic>
        <p:nvPicPr>
          <p:cNvPr id="7" name="Picture 6">
            <a:extLst>
              <a:ext uri="{FF2B5EF4-FFF2-40B4-BE49-F238E27FC236}">
                <a16:creationId xmlns:a16="http://schemas.microsoft.com/office/drawing/2014/main" id="{118A4985-25D2-C429-4712-D0F5F4331E0D}"/>
              </a:ext>
            </a:extLst>
          </p:cNvPr>
          <p:cNvPicPr>
            <a:picLocks noChangeAspect="1"/>
          </p:cNvPicPr>
          <p:nvPr/>
        </p:nvPicPr>
        <p:blipFill>
          <a:blip r:embed="rId4"/>
          <a:srcRect r="16374"/>
          <a:stretch>
            <a:fillRect/>
          </a:stretch>
        </p:blipFill>
        <p:spPr>
          <a:xfrm>
            <a:off x="6452631" y="2449591"/>
            <a:ext cx="5125080" cy="1958817"/>
          </a:xfrm>
          <a:prstGeom prst="rect">
            <a:avLst/>
          </a:prstGeom>
        </p:spPr>
      </p:pic>
    </p:spTree>
    <p:extLst>
      <p:ext uri="{BB962C8B-B14F-4D97-AF65-F5344CB8AC3E}">
        <p14:creationId xmlns:p14="http://schemas.microsoft.com/office/powerpoint/2010/main" val="196872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7388" y="1674235"/>
            <a:ext cx="5181600" cy="4351338"/>
          </a:xfrm>
          <a:prstGeom prst="rect">
            <a:avLst/>
          </a:prstGeom>
        </p:spPr>
        <p:txBody>
          <a:bodyPr lIns="91440" tIns="45720" rIns="91440" bIns="45720" anchor="t"/>
          <a:lstStyle/>
          <a:p>
            <a:pPr algn="just"/>
            <a:r>
              <a:rPr lang="en-US" sz="2000" b="1" dirty="0"/>
              <a:t>Interpretation of Results and Insights</a:t>
            </a:r>
            <a:br>
              <a:rPr lang="en-US" sz="2000" dirty="0"/>
            </a:br>
            <a:r>
              <a:rPr lang="en-US" sz="2000" dirty="0"/>
              <a:t>CNNs and hybrid models achieve 94–98% accuracy in IDC classification, outperforming traditional methods. Visualization techniques like heatmaps enhance trust by showing clinically relevant focus areas. Strong generalization suggests high potential for clinical adoption.</a:t>
            </a:r>
          </a:p>
          <a:p>
            <a:pPr algn="just"/>
            <a:r>
              <a:rPr lang="en-US" sz="2000" b="1" dirty="0"/>
              <a:t>Unexpected Outcomes and Potential Implications</a:t>
            </a:r>
            <a:br>
              <a:rPr lang="en-US" sz="2000" dirty="0"/>
            </a:br>
            <a:r>
              <a:rPr lang="en-US" sz="2000" dirty="0" err="1"/>
              <a:t>ResNet</a:t>
            </a:r>
            <a:r>
              <a:rPr lang="en-US" sz="2000" dirty="0"/>
              <a:t> show slightly lower recall, indicating issues with missed cancer cases. Balancing sensitivity and specificity remains a key research focus.</a:t>
            </a:r>
          </a:p>
        </p:txBody>
      </p:sp>
      <p:sp>
        <p:nvSpPr>
          <p:cNvPr id="8" name="Content Placeholder 7">
            <a:extLst>
              <a:ext uri="{FF2B5EF4-FFF2-40B4-BE49-F238E27FC236}">
                <a16:creationId xmlns:a16="http://schemas.microsoft.com/office/drawing/2014/main" id="{C52169D9-4C4B-2249-0D99-F4013E606E9B}"/>
              </a:ext>
            </a:extLst>
          </p:cNvPr>
          <p:cNvSpPr>
            <a:spLocks noGrp="1"/>
          </p:cNvSpPr>
          <p:nvPr>
            <p:ph sz="half" idx="2"/>
          </p:nvPr>
        </p:nvSpPr>
        <p:spPr>
          <a:xfrm>
            <a:off x="6172200" y="1674235"/>
            <a:ext cx="5181600" cy="4351338"/>
          </a:xfrm>
        </p:spPr>
        <p:txBody>
          <a:bodyPr/>
          <a:lstStyle/>
          <a:p>
            <a:pPr algn="just"/>
            <a:r>
              <a:rPr lang="en-US" sz="2000" b="1" dirty="0"/>
              <a:t>Strengths of the Approach</a:t>
            </a:r>
            <a:br>
              <a:rPr lang="en-US" sz="2000" dirty="0"/>
            </a:br>
            <a:r>
              <a:rPr lang="en-US" sz="2000" dirty="0"/>
              <a:t>CNNs and hybrid models deliver high diagnostic accuracy, scalability, and adaptability through transfer learning. Visualization improves interpretability, enhancing  trust and decision-making. These AI systems can support faster and more consistent diagnoses.</a:t>
            </a:r>
          </a:p>
          <a:p>
            <a:pPr algn="just"/>
            <a:r>
              <a:rPr lang="en-US" sz="2000" b="1" dirty="0"/>
              <a:t>Limitations</a:t>
            </a:r>
            <a:br>
              <a:rPr lang="en-US" sz="2000" dirty="0"/>
            </a:br>
            <a:r>
              <a:rPr lang="en-US" sz="2000" dirty="0"/>
              <a:t>Performance may drop due to data variability, domain shifts, and class imbalance. Despite visualization, full interpretability of CNN decisions remains difficult. Additionally, large models demand significant computational resources, limiting use in resource-constrained settings.</a:t>
            </a:r>
          </a:p>
          <a:p>
            <a:pPr marL="0" indent="0">
              <a:buNone/>
            </a:pPr>
            <a:endParaRPr lang="en-IN" sz="20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Discussion</a:t>
            </a:r>
          </a:p>
        </p:txBody>
      </p:sp>
    </p:spTree>
    <p:extLst>
      <p:ext uri="{BB962C8B-B14F-4D97-AF65-F5344CB8AC3E}">
        <p14:creationId xmlns:p14="http://schemas.microsoft.com/office/powerpoint/2010/main" val="157872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67236"/>
            <a:ext cx="10515600" cy="4351338"/>
          </a:xfrm>
          <a:prstGeom prst="rect">
            <a:avLst/>
          </a:prstGeom>
        </p:spPr>
        <p:txBody>
          <a:bodyPr>
            <a:noAutofit/>
          </a:bodyPr>
          <a:lstStyle/>
          <a:p>
            <a:pPr algn="just">
              <a:buFont typeface="Wingdings" panose="05000000000000000000" pitchFamily="2" charset="2"/>
              <a:buChar char="§"/>
            </a:pPr>
            <a:r>
              <a:rPr lang="en-US" sz="2000" dirty="0"/>
              <a:t>The use of CNNs for IDC breast cancer classification has led to </a:t>
            </a:r>
            <a:r>
              <a:rPr lang="en-US" sz="2000" b="1" dirty="0"/>
              <a:t>major advancements</a:t>
            </a:r>
            <a:r>
              <a:rPr lang="en-US" sz="2000" dirty="0"/>
              <a:t> in accuracy, speed, and interpretability. </a:t>
            </a:r>
          </a:p>
          <a:p>
            <a:pPr algn="just">
              <a:buFont typeface="Wingdings" panose="05000000000000000000" pitchFamily="2" charset="2"/>
              <a:buChar char="§"/>
            </a:pPr>
            <a:r>
              <a:rPr lang="en-US" sz="2000" dirty="0"/>
              <a:t>Even if it provide robust performance and meaningful clinical support, challenges like</a:t>
            </a:r>
            <a:r>
              <a:rPr lang="en-US" sz="2000" b="1" dirty="0"/>
              <a:t> data variability, interpretability, and real-world deployment </a:t>
            </a:r>
            <a:r>
              <a:rPr lang="en-US" sz="2000" dirty="0"/>
              <a:t>addressed to fully realize the promise of AI in routine diagnostic workflows. </a:t>
            </a:r>
          </a:p>
          <a:p>
            <a:pPr algn="just">
              <a:buFont typeface="Wingdings" panose="05000000000000000000" pitchFamily="2" charset="2"/>
              <a:buChar char="§"/>
            </a:pPr>
            <a:r>
              <a:rPr lang="en-US" sz="2000" dirty="0"/>
              <a:t>Future directions should prioritize model transparency, continual learning with new data, and integration into user-friendly clinical interfaces for maximum impact.</a:t>
            </a:r>
          </a:p>
          <a:p>
            <a:pPr marL="0" indent="0">
              <a:buNone/>
            </a:pPr>
            <a:r>
              <a:rPr lang="en-US" sz="2000" dirty="0"/>
              <a:t>From now on, future researchers should focus on several key areas:</a:t>
            </a:r>
          </a:p>
          <a:p>
            <a:r>
              <a:rPr lang="en-US" sz="2000" b="1" dirty="0"/>
              <a:t>Improving Model Generalization</a:t>
            </a:r>
          </a:p>
          <a:p>
            <a:r>
              <a:rPr lang="en-US" sz="2000" b="1" dirty="0"/>
              <a:t>Enhancing Interpretability</a:t>
            </a:r>
            <a:endParaRPr lang="en-US" sz="2000" dirty="0"/>
          </a:p>
          <a:p>
            <a:r>
              <a:rPr lang="en-US" sz="2000" b="1" dirty="0"/>
              <a:t>Addressing Data Imbalance</a:t>
            </a:r>
          </a:p>
          <a:p>
            <a:r>
              <a:rPr lang="en-US" sz="2000" b="1" dirty="0"/>
              <a:t>Resource Optimization</a:t>
            </a:r>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b="1" dirty="0">
                <a:solidFill>
                  <a:srgbClr val="0B49CB"/>
                </a:solidFill>
                <a:latin typeface="+mj-lt"/>
              </a:rPr>
              <a:t>Conclusion</a:t>
            </a:r>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87597"/>
            <a:ext cx="10515600" cy="420645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000" dirty="0">
                <a:solidFill>
                  <a:schemeClr val="tx1"/>
                </a:solidFill>
                <a:latin typeface="+mn-lt"/>
              </a:rPr>
              <a:t>Invasive Ductal Carcinoma (IDC) is the most prevalent and aggressive subtype of breast cancer which make women hard to recover even processed with certain medical surgeries. </a:t>
            </a:r>
          </a:p>
          <a:p>
            <a:pPr algn="just"/>
            <a:r>
              <a:rPr lang="en-US" sz="2000" dirty="0">
                <a:solidFill>
                  <a:schemeClr val="tx1"/>
                </a:solidFill>
                <a:latin typeface="+mn-lt"/>
              </a:rPr>
              <a:t>Manual analysis of histopathological images is labor-intensive and subject to observer variability, creating the need for automated solutions. </a:t>
            </a:r>
          </a:p>
          <a:p>
            <a:pPr algn="just"/>
            <a:r>
              <a:rPr lang="en-US" sz="2000" dirty="0">
                <a:solidFill>
                  <a:schemeClr val="tx1"/>
                </a:solidFill>
                <a:latin typeface="+mn-lt"/>
              </a:rPr>
              <a:t>This project addresses the challenge by implementing a Convolutional Neural Network (CNN)-based model for IDC breast cancer classification, utilizing pre-processed pathology images as input. </a:t>
            </a:r>
          </a:p>
          <a:p>
            <a:pPr algn="just"/>
            <a:r>
              <a:rPr lang="en-US" sz="2000" dirty="0">
                <a:solidFill>
                  <a:schemeClr val="tx1"/>
                </a:solidFill>
                <a:latin typeface="+mn-lt"/>
              </a:rPr>
              <a:t>The proposed method employs transfer learning and robust data augmentation to enhance performance on limited medical datasets.</a:t>
            </a:r>
          </a:p>
          <a:p>
            <a:pPr algn="just"/>
            <a:r>
              <a:rPr lang="en-US" sz="2000" dirty="0">
                <a:solidFill>
                  <a:schemeClr val="tx1"/>
                </a:solidFill>
                <a:latin typeface="+mn-lt"/>
              </a:rPr>
              <a:t> Our approach achieves high accuracy rates, with quantitative results reaching up to 96–98% on validation sets, outperforming baseline and conventional machine learning methods.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Abstract</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C82E087-55F4-8090-E453-E4E8B2BFA4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CE9015-4F40-422E-F4A2-BD85C9E808A7}"/>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5F3EC698-A5EF-A3B0-0413-98B1CEBA5EA0}"/>
              </a:ext>
            </a:extLst>
          </p:cNvPr>
          <p:cNvSpPr>
            <a:spLocks noGrp="1"/>
          </p:cNvSpPr>
          <p:nvPr>
            <p:ph idx="4294967295"/>
          </p:nvPr>
        </p:nvSpPr>
        <p:spPr>
          <a:xfrm>
            <a:off x="838200" y="1567236"/>
            <a:ext cx="10515600" cy="4351338"/>
          </a:xfrm>
          <a:prstGeom prst="rect">
            <a:avLst/>
          </a:prstGeom>
        </p:spPr>
        <p:txBody>
          <a:bodyPr>
            <a:noAutofit/>
          </a:bodyPr>
          <a:lstStyle/>
          <a:p>
            <a:r>
              <a:rPr lang="en-IN" sz="2000" dirty="0" err="1"/>
              <a:t>dbzadnen</a:t>
            </a:r>
            <a:r>
              <a:rPr lang="en-IN" sz="2000" dirty="0"/>
              <a:t>/breast-histopathology-images. Hugging Face. </a:t>
            </a:r>
          </a:p>
          <a:p>
            <a:r>
              <a:rPr lang="en-IN" sz="2000" dirty="0"/>
              <a:t>Publicly Available Datasets of Breast Histopathology H&amp;E Whole Slide Images. PMC. </a:t>
            </a:r>
          </a:p>
          <a:p>
            <a:r>
              <a:rPr lang="en-IN" sz="2000" dirty="0"/>
              <a:t>Performance analysis of seven Convolutional Neural Network architectures for breast cancer detection. Nature Scientific Reports. </a:t>
            </a:r>
          </a:p>
          <a:p>
            <a:r>
              <a:rPr lang="en-IN" sz="2000" dirty="0"/>
              <a:t>CNN‐based deep learning approach for classification of invasive ductal and metastasis types of breast carcinoma. PMC. </a:t>
            </a:r>
          </a:p>
          <a:p>
            <a:r>
              <a:rPr lang="en-IN" sz="2000" dirty="0"/>
              <a:t>Breast cancer classification based on hybrid CNN with LSTM model. Nature Scientific Reports. </a:t>
            </a:r>
          </a:p>
          <a:p>
            <a:r>
              <a:rPr lang="en-IN" sz="2000" dirty="0"/>
              <a:t>A Magnification-Independent Method for Breast Cancer Classification Using CNN. ScienceDirect.</a:t>
            </a:r>
          </a:p>
          <a:p>
            <a:r>
              <a:rPr lang="en-IN" sz="2000" dirty="0"/>
              <a:t>Automated detection and grading of Invasive Ductal Carcinoma using AI. ScienceDirect. </a:t>
            </a:r>
          </a:p>
          <a:p>
            <a:r>
              <a:rPr lang="en-IN" sz="2000" dirty="0"/>
              <a:t>Breast Cancer Classification using Neural Networks. GitHub.</a:t>
            </a:r>
          </a:p>
        </p:txBody>
      </p:sp>
      <p:sp>
        <p:nvSpPr>
          <p:cNvPr id="3" name="Title 1">
            <a:extLst>
              <a:ext uri="{FF2B5EF4-FFF2-40B4-BE49-F238E27FC236}">
                <a16:creationId xmlns:a16="http://schemas.microsoft.com/office/drawing/2014/main" id="{F85A4EA2-F245-45F0-729F-B95D237EF53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b="1" dirty="0">
                <a:solidFill>
                  <a:srgbClr val="0B49CB"/>
                </a:solidFill>
                <a:latin typeface="+mj-lt"/>
              </a:rPr>
              <a:t>References</a:t>
            </a:r>
          </a:p>
        </p:txBody>
      </p:sp>
    </p:spTree>
    <p:extLst>
      <p:ext uri="{BB962C8B-B14F-4D97-AF65-F5344CB8AC3E}">
        <p14:creationId xmlns:p14="http://schemas.microsoft.com/office/powerpoint/2010/main" val="435946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4968"/>
            <a:ext cx="10438180" cy="4351338"/>
          </a:xfrm>
          <a:prstGeom prst="rect">
            <a:avLst/>
          </a:prstGeom>
        </p:spPr>
        <p:txBody>
          <a:bodyPr vert="horz" lIns="91440" tIns="45720" rIns="91440" bIns="45720" rtlCol="0" anchor="t">
            <a:noAutofit/>
          </a:bodyPr>
          <a:lstStyle/>
          <a:p>
            <a:pPr marL="0" indent="0" algn="just">
              <a:buNone/>
            </a:pPr>
            <a:r>
              <a:rPr lang="en-IN" sz="2000" b="1" dirty="0"/>
              <a:t>Hardware/Software:</a:t>
            </a:r>
          </a:p>
          <a:p>
            <a:pPr algn="just"/>
            <a:r>
              <a:rPr lang="en-IN" sz="2000" b="1" dirty="0"/>
              <a:t>Hardware:</a:t>
            </a:r>
            <a:r>
              <a:rPr lang="en-IN" sz="2000" dirty="0"/>
              <a:t> Intel Core Ultra 155H with IGPU, 16GB RAM (or any better hardware like NVIDIA GPU for deep learning)</a:t>
            </a:r>
          </a:p>
          <a:p>
            <a:pPr algn="just"/>
            <a:r>
              <a:rPr lang="en-IN" sz="2000" b="1" dirty="0"/>
              <a:t>Framework:</a:t>
            </a:r>
            <a:r>
              <a:rPr lang="en-IN" sz="2000" dirty="0"/>
              <a:t> Python 3.8+, </a:t>
            </a:r>
            <a:r>
              <a:rPr lang="en-IN" sz="2000" dirty="0" err="1"/>
              <a:t>Jupyter</a:t>
            </a:r>
            <a:r>
              <a:rPr lang="en-IN" sz="2000" dirty="0"/>
              <a:t> Notebook, TensorFlow, NumPy, Scikit-learn, Matplotlib, Seaborn</a:t>
            </a:r>
          </a:p>
          <a:p>
            <a:pPr marL="0" indent="0" algn="just">
              <a:buNone/>
            </a:pPr>
            <a:endParaRPr lang="en-IN" sz="2000" b="1" dirty="0"/>
          </a:p>
          <a:p>
            <a:pPr marL="0" indent="0" algn="just">
              <a:buNone/>
            </a:pPr>
            <a:r>
              <a:rPr lang="en-IN" sz="2000" b="1" dirty="0"/>
              <a:t>Model Training:</a:t>
            </a:r>
          </a:p>
          <a:p>
            <a:pPr algn="just"/>
            <a:r>
              <a:rPr lang="en-IN" sz="2000" b="1" dirty="0"/>
              <a:t>Optimizer:</a:t>
            </a:r>
            <a:r>
              <a:rPr lang="en-IN" sz="2000" dirty="0"/>
              <a:t> Adam, learning rate = 0.0001</a:t>
            </a:r>
          </a:p>
          <a:p>
            <a:pPr algn="just"/>
            <a:r>
              <a:rPr lang="en-IN" sz="2000" b="1" dirty="0"/>
              <a:t>Batch Size:</a:t>
            </a:r>
            <a:r>
              <a:rPr lang="en-IN" sz="2000" dirty="0"/>
              <a:t> 32</a:t>
            </a:r>
          </a:p>
          <a:p>
            <a:pPr algn="just"/>
            <a:r>
              <a:rPr lang="en-IN" sz="2000" b="1" dirty="0"/>
              <a:t>Epochs:</a:t>
            </a:r>
            <a:r>
              <a:rPr lang="en-IN" sz="2000" dirty="0"/>
              <a:t> 50 (with early stopping)</a:t>
            </a:r>
          </a:p>
          <a:p>
            <a:pPr algn="just"/>
            <a:r>
              <a:rPr lang="en-IN" sz="2000" b="1" dirty="0"/>
              <a:t>Loss Function:</a:t>
            </a:r>
            <a:r>
              <a:rPr lang="en-IN" sz="2000" dirty="0"/>
              <a:t> Binary cross-entropy</a:t>
            </a:r>
          </a:p>
          <a:p>
            <a:pPr algn="just"/>
            <a:r>
              <a:rPr lang="en-IN" sz="2000" b="1" dirty="0"/>
              <a:t>Regularization:</a:t>
            </a:r>
            <a:r>
              <a:rPr lang="en-IN" sz="2000" dirty="0"/>
              <a:t> Dropout (0.5), Batch Normalization after each convolutional block</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Appendices</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A8F10F5-A79C-4854-6EF2-B6DA0A7BFA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7C49D5-AD31-A922-00F2-74CFD5002873}"/>
              </a:ext>
            </a:extLst>
          </p:cNvPr>
          <p:cNvSpPr>
            <a:spLocks noGrp="1"/>
          </p:cNvSpPr>
          <p:nvPr>
            <p:ph type="sldNum" sz="quarter" idx="12"/>
          </p:nvPr>
        </p:nvSpPr>
        <p:spPr/>
        <p:txBody>
          <a:bodyPr/>
          <a:lstStyle/>
          <a:p>
            <a:fld id="{5075537C-CA84-1446-933C-8E9D027F9201}" type="slidenum">
              <a:rPr lang="en-US" smtClean="0"/>
              <a:t>22</a:t>
            </a:fld>
            <a:endParaRPr lang="en-US"/>
          </a:p>
        </p:txBody>
      </p:sp>
      <p:pic>
        <p:nvPicPr>
          <p:cNvPr id="6" name="Picture 5" descr="Chinese tea ceremony">
            <a:extLst>
              <a:ext uri="{FF2B5EF4-FFF2-40B4-BE49-F238E27FC236}">
                <a16:creationId xmlns:a16="http://schemas.microsoft.com/office/drawing/2014/main" id="{C644F91A-6AE0-F6CE-47E3-6FCAB4F703A7}"/>
              </a:ext>
            </a:extLst>
          </p:cNvPr>
          <p:cNvPicPr>
            <a:picLocks noChangeAspect="1"/>
          </p:cNvPicPr>
          <p:nvPr/>
        </p:nvPicPr>
        <p:blipFill>
          <a:blip r:embed="rId3"/>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2998CAD8-97B9-7D1B-AD51-DEE67FCF7FBD}"/>
              </a:ext>
            </a:extLst>
          </p:cNvPr>
          <p:cNvSpPr txBox="1">
            <a:spLocks/>
          </p:cNvSpPr>
          <p:nvPr/>
        </p:nvSpPr>
        <p:spPr>
          <a:xfrm>
            <a:off x="677941" y="1586171"/>
            <a:ext cx="10515600" cy="28527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IN" dirty="0">
                <a:solidFill>
                  <a:schemeClr val="bg1"/>
                </a:solidFill>
              </a:rPr>
            </a:br>
            <a:endParaRPr lang="en-IN" dirty="0">
              <a:solidFill>
                <a:schemeClr val="bg1"/>
              </a:solidFill>
            </a:endParaRPr>
          </a:p>
          <a:p>
            <a:br>
              <a:rPr lang="en-IN" dirty="0">
                <a:solidFill>
                  <a:schemeClr val="bg1"/>
                </a:solidFill>
              </a:rPr>
            </a:br>
            <a:r>
              <a:rPr lang="en-IN" b="1" dirty="0">
                <a:solidFill>
                  <a:schemeClr val="bg1"/>
                </a:solidFill>
              </a:rPr>
              <a:t>Thank You</a:t>
            </a:r>
          </a:p>
        </p:txBody>
      </p:sp>
    </p:spTree>
    <p:extLst>
      <p:ext uri="{BB962C8B-B14F-4D97-AF65-F5344CB8AC3E}">
        <p14:creationId xmlns:p14="http://schemas.microsoft.com/office/powerpoint/2010/main" val="279689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BF4D753-73B1-8D3C-C819-A7FB3FA59A8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5CA458-FED5-EF98-61BE-BE29FF0B82E8}"/>
              </a:ext>
            </a:extLst>
          </p:cNvPr>
          <p:cNvSpPr>
            <a:spLocks noGrp="1"/>
          </p:cNvSpPr>
          <p:nvPr>
            <p:ph type="sldNum" sz="quarter" idx="12"/>
          </p:nvPr>
        </p:nvSpPr>
        <p:spPr/>
        <p:txBody>
          <a:bodyPr anchor="ctr">
            <a:normAutofit/>
          </a:bodyPr>
          <a:lstStyle/>
          <a:p>
            <a:fld id="{5075537C-CA84-1446-933C-8E9D027F9201}" type="slidenum">
              <a:rPr lang="en-US" smtClean="0"/>
              <a:pPr/>
              <a:t>3</a:t>
            </a:fld>
            <a:endParaRPr lang="en-US" dirty="0"/>
          </a:p>
        </p:txBody>
      </p:sp>
      <p:sp>
        <p:nvSpPr>
          <p:cNvPr id="10" name="Content Placeholder 2">
            <a:extLst>
              <a:ext uri="{FF2B5EF4-FFF2-40B4-BE49-F238E27FC236}">
                <a16:creationId xmlns:a16="http://schemas.microsoft.com/office/drawing/2014/main" id="{41C64CE9-3023-5435-3C83-F902124FA913}"/>
              </a:ext>
            </a:extLst>
          </p:cNvPr>
          <p:cNvSpPr txBox="1">
            <a:spLocks/>
          </p:cNvSpPr>
          <p:nvPr/>
        </p:nvSpPr>
        <p:spPr>
          <a:xfrm>
            <a:off x="770011" y="1587597"/>
            <a:ext cx="5167086"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chemeClr val="tx1"/>
                </a:solidFill>
                <a:latin typeface="+mn-lt"/>
              </a:rPr>
              <a:t>Introduction </a:t>
            </a:r>
          </a:p>
          <a:p>
            <a:r>
              <a:rPr lang="en-US" sz="2000" dirty="0">
                <a:solidFill>
                  <a:schemeClr val="tx1"/>
                </a:solidFill>
                <a:latin typeface="+mn-lt"/>
              </a:rPr>
              <a:t>Literature Reviews</a:t>
            </a:r>
          </a:p>
          <a:p>
            <a:r>
              <a:rPr lang="en-IN" sz="2000" dirty="0">
                <a:solidFill>
                  <a:schemeClr val="tx1"/>
                </a:solidFill>
                <a:latin typeface="+mn-lt"/>
              </a:rPr>
              <a:t>Advancements and Challenges</a:t>
            </a:r>
          </a:p>
          <a:p>
            <a:r>
              <a:rPr lang="en-IN" sz="2000" dirty="0">
                <a:solidFill>
                  <a:schemeClr val="tx1"/>
                </a:solidFill>
                <a:latin typeface="+mn-lt"/>
              </a:rPr>
              <a:t>Problem Statement</a:t>
            </a:r>
          </a:p>
          <a:p>
            <a:r>
              <a:rPr lang="en-IN" sz="2000" dirty="0">
                <a:solidFill>
                  <a:schemeClr val="tx1"/>
                </a:solidFill>
                <a:latin typeface="+mn-lt"/>
              </a:rPr>
              <a:t>Data Collection and Pre-processing</a:t>
            </a:r>
          </a:p>
          <a:p>
            <a:r>
              <a:rPr lang="en-IN" sz="2000" dirty="0">
                <a:solidFill>
                  <a:schemeClr val="tx1"/>
                </a:solidFill>
                <a:latin typeface="+mn-lt"/>
              </a:rPr>
              <a:t>Methodologies</a:t>
            </a:r>
          </a:p>
          <a:p>
            <a:r>
              <a:rPr lang="en-IN" sz="2000" dirty="0">
                <a:solidFill>
                  <a:schemeClr val="tx1"/>
                </a:solidFill>
                <a:latin typeface="+mn-lt"/>
              </a:rPr>
              <a:t>Implementation</a:t>
            </a:r>
          </a:p>
          <a:p>
            <a:r>
              <a:rPr lang="en-IN" sz="2000" dirty="0">
                <a:solidFill>
                  <a:schemeClr val="tx1"/>
                </a:solidFill>
                <a:latin typeface="+mn-lt"/>
              </a:rPr>
              <a:t>Discussion</a:t>
            </a:r>
          </a:p>
          <a:p>
            <a:r>
              <a:rPr lang="en-IN" sz="2000" dirty="0">
                <a:solidFill>
                  <a:schemeClr val="tx1"/>
                </a:solidFill>
                <a:latin typeface="+mn-lt"/>
              </a:rPr>
              <a:t>Conclusion </a:t>
            </a:r>
          </a:p>
          <a:p>
            <a:r>
              <a:rPr lang="en-IN" sz="2000" dirty="0">
                <a:solidFill>
                  <a:schemeClr val="tx1"/>
                </a:solidFill>
                <a:latin typeface="+mn-lt"/>
              </a:rPr>
              <a:t>References</a:t>
            </a:r>
          </a:p>
          <a:p>
            <a:r>
              <a:rPr lang="en-IN" sz="2000" dirty="0">
                <a:solidFill>
                  <a:schemeClr val="tx1"/>
                </a:solidFill>
                <a:latin typeface="+mn-lt"/>
              </a:rPr>
              <a:t>Appendices</a:t>
            </a:r>
          </a:p>
          <a:p>
            <a:endParaRPr lang="en-IN" sz="2000" dirty="0">
              <a:solidFill>
                <a:schemeClr val="tx1"/>
              </a:solidFill>
              <a:latin typeface="+mn-lt"/>
            </a:endParaRPr>
          </a:p>
        </p:txBody>
      </p:sp>
      <p:sp>
        <p:nvSpPr>
          <p:cNvPr id="19" name="Title 1">
            <a:extLst>
              <a:ext uri="{FF2B5EF4-FFF2-40B4-BE49-F238E27FC236}">
                <a16:creationId xmlns:a16="http://schemas.microsoft.com/office/drawing/2014/main" id="{E3A77B2E-321E-058E-0C78-F97A11F9EE1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Outline</a:t>
            </a:r>
          </a:p>
        </p:txBody>
      </p:sp>
    </p:spTree>
    <p:extLst>
      <p:ext uri="{BB962C8B-B14F-4D97-AF65-F5344CB8AC3E}">
        <p14:creationId xmlns:p14="http://schemas.microsoft.com/office/powerpoint/2010/main" val="39952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icroscope and glass slide">
            <a:extLst>
              <a:ext uri="{FF2B5EF4-FFF2-40B4-BE49-F238E27FC236}">
                <a16:creationId xmlns:a16="http://schemas.microsoft.com/office/drawing/2014/main" id="{B049ACDB-AB68-D2DA-67C5-23001C36BCFB}"/>
              </a:ext>
            </a:extLst>
          </p:cNvPr>
          <p:cNvPicPr>
            <a:picLocks noChangeAspect="1"/>
          </p:cNvPicPr>
          <p:nvPr/>
        </p:nvPicPr>
        <p:blipFill>
          <a:blip r:embed="rId2">
            <a:alphaModFix/>
          </a:blip>
          <a:stretch>
            <a:fillRect/>
          </a:stretch>
        </p:blipFill>
        <p:spPr>
          <a:xfrm>
            <a:off x="0" y="0"/>
            <a:ext cx="12192000" cy="6858000"/>
          </a:xfrm>
          <a:prstGeom prst="rect">
            <a:avLst/>
          </a:prstGeom>
          <a:gradFill>
            <a:gsLst>
              <a:gs pos="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2" name="Title 1">
            <a:extLst>
              <a:ext uri="{FF2B5EF4-FFF2-40B4-BE49-F238E27FC236}">
                <a16:creationId xmlns:a16="http://schemas.microsoft.com/office/drawing/2014/main" id="{18985EE4-744C-5C6F-3F31-C518138CCF0C}"/>
              </a:ext>
            </a:extLst>
          </p:cNvPr>
          <p:cNvSpPr>
            <a:spLocks noGrp="1"/>
          </p:cNvSpPr>
          <p:nvPr>
            <p:ph type="title"/>
          </p:nvPr>
        </p:nvSpPr>
        <p:spPr>
          <a:xfrm>
            <a:off x="759930" y="1594717"/>
            <a:ext cx="10515600" cy="2852737"/>
          </a:xfrm>
        </p:spPr>
        <p:txBody>
          <a:bodyPr/>
          <a:lstStyle/>
          <a:p>
            <a:br>
              <a:rPr lang="en-IN" dirty="0">
                <a:solidFill>
                  <a:schemeClr val="bg1"/>
                </a:solidFill>
              </a:rPr>
            </a:br>
            <a:br>
              <a:rPr lang="en-IN" dirty="0">
                <a:solidFill>
                  <a:schemeClr val="bg1"/>
                </a:solidFill>
              </a:rPr>
            </a:br>
            <a:br>
              <a:rPr lang="en-IN" dirty="0">
                <a:solidFill>
                  <a:schemeClr val="bg1"/>
                </a:solidFill>
              </a:rPr>
            </a:br>
            <a:r>
              <a:rPr lang="en-IN" sz="3200" dirty="0">
                <a:solidFill>
                  <a:schemeClr val="bg1"/>
                </a:solidFill>
              </a:rPr>
              <a:t>Section 1</a:t>
            </a:r>
            <a:br>
              <a:rPr lang="en-IN" dirty="0">
                <a:solidFill>
                  <a:schemeClr val="bg1"/>
                </a:solidFill>
              </a:rPr>
            </a:br>
            <a:r>
              <a:rPr lang="en-IN" b="1" dirty="0">
                <a:solidFill>
                  <a:schemeClr val="bg1"/>
                </a:solidFill>
              </a:rPr>
              <a:t>Introduction</a:t>
            </a:r>
            <a:endParaRPr lang="en-IN" dirty="0">
              <a:solidFill>
                <a:schemeClr val="bg1"/>
              </a:solidFill>
            </a:endParaRPr>
          </a:p>
        </p:txBody>
      </p:sp>
    </p:spTree>
    <p:extLst>
      <p:ext uri="{BB962C8B-B14F-4D97-AF65-F5344CB8AC3E}">
        <p14:creationId xmlns:p14="http://schemas.microsoft.com/office/powerpoint/2010/main" val="354365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055016B-ED25-DF9D-3194-C9C7A5DD0E2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07AEB18-8E37-DCD1-F2CC-2020B658538B}"/>
              </a:ext>
            </a:extLst>
          </p:cNvPr>
          <p:cNvSpPr>
            <a:spLocks noGrp="1"/>
          </p:cNvSpPr>
          <p:nvPr>
            <p:ph type="sldNum" sz="quarter" idx="12"/>
          </p:nvPr>
        </p:nvSpPr>
        <p:spPr/>
        <p:txBody>
          <a:bodyPr/>
          <a:lstStyle/>
          <a:p>
            <a:fld id="{5075537C-CA84-1446-933C-8E9D027F9201}" type="slidenum">
              <a:rPr lang="en-US" smtClean="0"/>
              <a:t>5</a:t>
            </a:fld>
            <a:endParaRPr lang="en-US"/>
          </a:p>
        </p:txBody>
      </p:sp>
      <p:sp>
        <p:nvSpPr>
          <p:cNvPr id="5" name="Content Placeholder 4">
            <a:extLst>
              <a:ext uri="{FF2B5EF4-FFF2-40B4-BE49-F238E27FC236}">
                <a16:creationId xmlns:a16="http://schemas.microsoft.com/office/drawing/2014/main" id="{E21772AE-C3B6-BD2F-F41C-3711C175341F}"/>
              </a:ext>
            </a:extLst>
          </p:cNvPr>
          <p:cNvSpPr>
            <a:spLocks noGrp="1"/>
          </p:cNvSpPr>
          <p:nvPr>
            <p:ph idx="4294967295"/>
          </p:nvPr>
        </p:nvSpPr>
        <p:spPr>
          <a:xfrm>
            <a:off x="770011" y="1614609"/>
            <a:ext cx="5325989" cy="4351338"/>
          </a:xfrm>
          <a:prstGeom prst="rect">
            <a:avLst/>
          </a:prstGeom>
        </p:spPr>
        <p:txBody>
          <a:bodyPr/>
          <a:lstStyle/>
          <a:p>
            <a:pPr algn="just">
              <a:lnSpc>
                <a:spcPct val="100000"/>
              </a:lnSpc>
            </a:pPr>
            <a:r>
              <a:rPr lang="en-US" sz="2000" dirty="0"/>
              <a:t>Breast cancer is a life-threatening diseases affecting women globally. Invasive Ductal Carcinoma (IDC) is the most common subtype of breast cancer. Approximately 80% of all women diagnosed with breast cancer (According to America Cancer Society). </a:t>
            </a:r>
          </a:p>
          <a:p>
            <a:pPr algn="just">
              <a:lnSpc>
                <a:spcPct val="100000"/>
              </a:lnSpc>
            </a:pPr>
            <a:r>
              <a:rPr lang="en-US" sz="2000" dirty="0"/>
              <a:t>There are two types of changes based on breast tissue seen under microscope called as </a:t>
            </a:r>
            <a:r>
              <a:rPr lang="en-US" sz="2000" b="1" dirty="0"/>
              <a:t>lesions</a:t>
            </a:r>
            <a:r>
              <a:rPr lang="en-US" sz="2000" dirty="0"/>
              <a:t>-</a:t>
            </a:r>
          </a:p>
          <a:p>
            <a:pPr marL="342900" indent="-342900" algn="just" eaLnBrk="0" fontAlgn="base" hangingPunct="0">
              <a:lnSpc>
                <a:spcPct val="100000"/>
              </a:lnSpc>
              <a:spcBef>
                <a:spcPct val="0"/>
              </a:spcBef>
              <a:spcAft>
                <a:spcPct val="0"/>
              </a:spcAft>
              <a:buFont typeface="+mj-lt"/>
              <a:buAutoNum type="arabicPeriod"/>
            </a:pPr>
            <a:r>
              <a:rPr lang="en-US" altLang="en-US" sz="2000" b="1" dirty="0"/>
              <a:t>Benign lesions(non-IDC): </a:t>
            </a:r>
            <a:r>
              <a:rPr lang="en-US" altLang="en-US" sz="2000" dirty="0"/>
              <a:t>It is non-cancerous and do not invade surrounding tissue. </a:t>
            </a:r>
          </a:p>
          <a:p>
            <a:pPr marL="342900" indent="-342900" algn="just" eaLnBrk="0" fontAlgn="base" hangingPunct="0">
              <a:lnSpc>
                <a:spcPct val="100000"/>
              </a:lnSpc>
              <a:spcBef>
                <a:spcPct val="0"/>
              </a:spcBef>
              <a:spcAft>
                <a:spcPct val="0"/>
              </a:spcAft>
              <a:buFont typeface="+mj-lt"/>
              <a:buAutoNum type="arabicPeriod" startAt="2"/>
            </a:pPr>
            <a:r>
              <a:rPr lang="en-US" altLang="en-US" sz="2000" b="1" dirty="0"/>
              <a:t>Malignant lesions(IDC):</a:t>
            </a:r>
            <a:r>
              <a:rPr lang="en-US" altLang="en-US" sz="2000" dirty="0"/>
              <a:t> IDC belong to this type which show uncontrolled growth and invasion beyond the ducts into breast tissue. </a:t>
            </a:r>
          </a:p>
          <a:p>
            <a:pPr marL="0" indent="0" algn="just" eaLnBrk="0" fontAlgn="base" hangingPunct="0">
              <a:lnSpc>
                <a:spcPct val="100000"/>
              </a:lnSpc>
              <a:spcBef>
                <a:spcPct val="0"/>
              </a:spcBef>
              <a:spcAft>
                <a:spcPct val="0"/>
              </a:spcAft>
              <a:buNone/>
            </a:pPr>
            <a:endParaRPr lang="en-US" altLang="en-US" sz="2000" dirty="0"/>
          </a:p>
        </p:txBody>
      </p:sp>
      <p:sp>
        <p:nvSpPr>
          <p:cNvPr id="12" name="Title 1">
            <a:extLst>
              <a:ext uri="{FF2B5EF4-FFF2-40B4-BE49-F238E27FC236}">
                <a16:creationId xmlns:a16="http://schemas.microsoft.com/office/drawing/2014/main" id="{9E672812-E31E-F68D-DB58-EEAD58DC6F7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Introduction</a:t>
            </a:r>
          </a:p>
        </p:txBody>
      </p:sp>
      <p:pic>
        <p:nvPicPr>
          <p:cNvPr id="3" name="Picture 2">
            <a:extLst>
              <a:ext uri="{FF2B5EF4-FFF2-40B4-BE49-F238E27FC236}">
                <a16:creationId xmlns:a16="http://schemas.microsoft.com/office/drawing/2014/main" id="{16FE56E0-C4CD-5AE2-A686-1EC658264E85}"/>
              </a:ext>
            </a:extLst>
          </p:cNvPr>
          <p:cNvPicPr>
            <a:picLocks noChangeAspect="1"/>
          </p:cNvPicPr>
          <p:nvPr/>
        </p:nvPicPr>
        <p:blipFill>
          <a:blip r:embed="rId3"/>
          <a:stretch>
            <a:fillRect/>
          </a:stretch>
        </p:blipFill>
        <p:spPr>
          <a:xfrm>
            <a:off x="6506555" y="1614609"/>
            <a:ext cx="4779056" cy="4199948"/>
          </a:xfrm>
          <a:prstGeom prst="rect">
            <a:avLst/>
          </a:prstGeom>
        </p:spPr>
      </p:pic>
    </p:spTree>
    <p:extLst>
      <p:ext uri="{BB962C8B-B14F-4D97-AF65-F5344CB8AC3E}">
        <p14:creationId xmlns:p14="http://schemas.microsoft.com/office/powerpoint/2010/main" val="4040060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6BE510B-2997-DE84-9B3B-2DFD88C3BCF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AA9D3E-8B37-9509-6E73-502B5A66F4D3}"/>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3" name="Text Placeholder 2">
            <a:extLst>
              <a:ext uri="{FF2B5EF4-FFF2-40B4-BE49-F238E27FC236}">
                <a16:creationId xmlns:a16="http://schemas.microsoft.com/office/drawing/2014/main" id="{110E8BE0-3CFA-9224-4221-CB266DA419C5}"/>
              </a:ext>
            </a:extLst>
          </p:cNvPr>
          <p:cNvSpPr>
            <a:spLocks noGrp="1"/>
          </p:cNvSpPr>
          <p:nvPr>
            <p:ph type="body" sz="half" idx="4294967295"/>
          </p:nvPr>
        </p:nvSpPr>
        <p:spPr>
          <a:xfrm>
            <a:off x="820738" y="1725197"/>
            <a:ext cx="10464873" cy="4225925"/>
          </a:xfrm>
          <a:prstGeom prst="rect">
            <a:avLst/>
          </a:prstGeom>
        </p:spPr>
        <p:txBody>
          <a:bodyPr vert="horz" lIns="91440" tIns="45720" rIns="91440" bIns="45720" rtlCol="0" anchor="t">
            <a:normAutofit/>
          </a:bodyPr>
          <a:lstStyle/>
          <a:p>
            <a:pPr algn="just"/>
            <a:r>
              <a:rPr lang="en-US" sz="2000" dirty="0"/>
              <a:t>The objective of this project is to develop a ML classification system for IDC breast cancer using CNN. It analyses the provided images having cancer, distinguishes them whether that the image from the patient having IDC or not. Our goal is to provide accurate and rapid classifications of histopathology slides, thus supporting decision-making in clinical practice.</a:t>
            </a:r>
          </a:p>
          <a:p>
            <a:pPr marL="0" indent="0" algn="just">
              <a:buNone/>
            </a:pPr>
            <a:endParaRPr lang="en-US" sz="2000" dirty="0"/>
          </a:p>
          <a:p>
            <a:pPr algn="just" eaLnBrk="0" fontAlgn="base" hangingPunct="0">
              <a:lnSpc>
                <a:spcPct val="100000"/>
              </a:lnSpc>
              <a:spcBef>
                <a:spcPct val="0"/>
              </a:spcBef>
              <a:spcAft>
                <a:spcPct val="0"/>
              </a:spcAft>
            </a:pPr>
            <a:r>
              <a:rPr lang="en-US" altLang="en-US" sz="2000" dirty="0">
                <a:ea typeface="var(--font-fk-grotesk-neue)"/>
              </a:rPr>
              <a:t>The methodology that we have used to extract patterns from histopathology images along with data cleaning, model selection, training, evaluation and interpretation of results which are done in this project.</a:t>
            </a:r>
          </a:p>
          <a:p>
            <a:pPr algn="just" eaLnBrk="0" fontAlgn="base" hangingPunct="0">
              <a:lnSpc>
                <a:spcPct val="100000"/>
              </a:lnSpc>
              <a:spcBef>
                <a:spcPct val="0"/>
              </a:spcBef>
              <a:spcAft>
                <a:spcPct val="0"/>
              </a:spcAft>
            </a:pPr>
            <a:endParaRPr lang="en-US" altLang="en-US" sz="2000" dirty="0">
              <a:ea typeface="var(--font-fk-grotesk-neue)"/>
            </a:endParaRPr>
          </a:p>
          <a:p>
            <a:pPr algn="just" eaLnBrk="0" fontAlgn="base" hangingPunct="0">
              <a:lnSpc>
                <a:spcPct val="100000"/>
              </a:lnSpc>
              <a:spcBef>
                <a:spcPct val="0"/>
              </a:spcBef>
              <a:spcAft>
                <a:spcPct val="0"/>
              </a:spcAft>
            </a:pPr>
            <a:r>
              <a:rPr lang="en-US" altLang="en-US" sz="2000" dirty="0">
                <a:ea typeface="var(--font-fk-grotesk-neue)"/>
              </a:rPr>
              <a:t>This project also focused to contribute to diagnostic workflows, consistency and the AI-driven solutions used for medical image analysis.</a:t>
            </a:r>
            <a:endParaRPr lang="en-US" altLang="en-US" sz="2000" dirty="0"/>
          </a:p>
          <a:p>
            <a:pPr algn="just"/>
            <a:endParaRPr lang="en-US" sz="2000" dirty="0"/>
          </a:p>
        </p:txBody>
      </p:sp>
      <p:sp>
        <p:nvSpPr>
          <p:cNvPr id="4" name="Title 1">
            <a:extLst>
              <a:ext uri="{FF2B5EF4-FFF2-40B4-BE49-F238E27FC236}">
                <a16:creationId xmlns:a16="http://schemas.microsoft.com/office/drawing/2014/main" id="{02EA4613-7544-E719-FE39-845D8B1DEFD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Introduction – Summary</a:t>
            </a:r>
          </a:p>
        </p:txBody>
      </p:sp>
    </p:spTree>
    <p:extLst>
      <p:ext uri="{BB962C8B-B14F-4D97-AF65-F5344CB8AC3E}">
        <p14:creationId xmlns:p14="http://schemas.microsoft.com/office/powerpoint/2010/main" val="626868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FD6133E-0F47-3572-A365-E39ECA6BDFF2}"/>
              </a:ext>
            </a:extLst>
          </p:cNvPr>
          <p:cNvSpPr>
            <a:spLocks noGrp="1"/>
          </p:cNvSpPr>
          <p:nvPr>
            <p:ph type="body" idx="1"/>
          </p:nvPr>
        </p:nvSpPr>
        <p:spPr>
          <a:xfrm>
            <a:off x="770011" y="1076681"/>
            <a:ext cx="10839182" cy="1043930"/>
          </a:xfrm>
        </p:spPr>
        <p:txBody>
          <a:bodyPr/>
          <a:lstStyle/>
          <a:p>
            <a:pPr algn="just"/>
            <a:r>
              <a:rPr lang="en-IN" sz="2000" dirty="0"/>
              <a:t>CNNs revolutionized IDC classification </a:t>
            </a:r>
            <a:r>
              <a:rPr lang="en-IN" sz="2000" b="0" dirty="0"/>
              <a:t>in medical images by automatically learning key tissue features and outperforming traditional methods.</a:t>
            </a:r>
          </a:p>
        </p:txBody>
      </p:sp>
      <p:sp>
        <p:nvSpPr>
          <p:cNvPr id="9" name="Content Placeholder 8">
            <a:extLst>
              <a:ext uri="{FF2B5EF4-FFF2-40B4-BE49-F238E27FC236}">
                <a16:creationId xmlns:a16="http://schemas.microsoft.com/office/drawing/2014/main" id="{2630E429-14E3-8E88-921E-0B988E433C95}"/>
              </a:ext>
            </a:extLst>
          </p:cNvPr>
          <p:cNvSpPr>
            <a:spLocks noGrp="1"/>
          </p:cNvSpPr>
          <p:nvPr>
            <p:ph sz="half" idx="2"/>
          </p:nvPr>
        </p:nvSpPr>
        <p:spPr>
          <a:xfrm>
            <a:off x="828219" y="2251857"/>
            <a:ext cx="5157787" cy="3136034"/>
          </a:xfrm>
        </p:spPr>
        <p:txBody>
          <a:bodyPr/>
          <a:lstStyle/>
          <a:p>
            <a:pPr marL="0" indent="0" algn="just">
              <a:buNone/>
            </a:pPr>
            <a:r>
              <a:rPr lang="en-IN" sz="2000" b="1" dirty="0"/>
              <a:t>        Recent Advances:</a:t>
            </a:r>
            <a:endParaRPr lang="en-IN" sz="2000" dirty="0"/>
          </a:p>
          <a:p>
            <a:pPr lvl="1" algn="just"/>
            <a:r>
              <a:rPr lang="en-IN" sz="2000" dirty="0"/>
              <a:t>Transfer learning with pre-trained models (such as, </a:t>
            </a:r>
            <a:r>
              <a:rPr lang="en-IN" sz="2000" dirty="0" err="1"/>
              <a:t>ResNet</a:t>
            </a:r>
            <a:r>
              <a:rPr lang="en-IN" sz="2000" dirty="0"/>
              <a:t>, </a:t>
            </a:r>
            <a:r>
              <a:rPr lang="en-IN" sz="2000" dirty="0" err="1"/>
              <a:t>EfficientNet</a:t>
            </a:r>
            <a:r>
              <a:rPr lang="en-IN" sz="2000" dirty="0"/>
              <a:t>) has boosted accuracy (&gt;95%). </a:t>
            </a:r>
          </a:p>
          <a:p>
            <a:pPr lvl="1" algn="just"/>
            <a:r>
              <a:rPr lang="en-IN" sz="2000" dirty="0"/>
              <a:t>Hybrid and ensemble architectures further improve robustness, generalization, and reliability. </a:t>
            </a:r>
          </a:p>
          <a:p>
            <a:pPr lvl="1" algn="just"/>
            <a:r>
              <a:rPr lang="en-IN" sz="2000" dirty="0"/>
              <a:t>Techniques like data augmentation and normalization address class imbalance and domain variability. </a:t>
            </a:r>
          </a:p>
          <a:p>
            <a:pPr algn="just"/>
            <a:endParaRPr lang="en-IN" dirty="0"/>
          </a:p>
        </p:txBody>
      </p:sp>
      <p:sp>
        <p:nvSpPr>
          <p:cNvPr id="10" name="Text Placeholder 9">
            <a:extLst>
              <a:ext uri="{FF2B5EF4-FFF2-40B4-BE49-F238E27FC236}">
                <a16:creationId xmlns:a16="http://schemas.microsoft.com/office/drawing/2014/main" id="{8DD2F003-127D-F47B-B470-6257F1DF2533}"/>
              </a:ext>
            </a:extLst>
          </p:cNvPr>
          <p:cNvSpPr>
            <a:spLocks noGrp="1"/>
          </p:cNvSpPr>
          <p:nvPr>
            <p:ph type="body" sz="quarter" idx="3"/>
          </p:nvPr>
        </p:nvSpPr>
        <p:spPr>
          <a:xfrm>
            <a:off x="855932" y="5201661"/>
            <a:ext cx="10343757" cy="823912"/>
          </a:xfrm>
        </p:spPr>
        <p:txBody>
          <a:bodyPr/>
          <a:lstStyle/>
          <a:p>
            <a:pPr algn="just"/>
            <a:r>
              <a:rPr lang="en-IN" sz="2000" dirty="0"/>
              <a:t>Ongoing research </a:t>
            </a:r>
            <a:r>
              <a:rPr lang="en-IN" sz="2000" b="0" dirty="0"/>
              <a:t>aims to improve model transparency, robustness, and seamless medical  integration of AI-powered systems for IDC breast cancer classification.</a:t>
            </a:r>
          </a:p>
        </p:txBody>
      </p:sp>
      <p:sp>
        <p:nvSpPr>
          <p:cNvPr id="11" name="Content Placeholder 10">
            <a:extLst>
              <a:ext uri="{FF2B5EF4-FFF2-40B4-BE49-F238E27FC236}">
                <a16:creationId xmlns:a16="http://schemas.microsoft.com/office/drawing/2014/main" id="{753BA486-E519-5B31-2180-41E0D3BD49D4}"/>
              </a:ext>
            </a:extLst>
          </p:cNvPr>
          <p:cNvSpPr>
            <a:spLocks noGrp="1"/>
          </p:cNvSpPr>
          <p:nvPr>
            <p:ph sz="quarter" idx="4"/>
          </p:nvPr>
        </p:nvSpPr>
        <p:spPr>
          <a:xfrm>
            <a:off x="6172200" y="2251857"/>
            <a:ext cx="5183188" cy="3136034"/>
          </a:xfrm>
        </p:spPr>
        <p:txBody>
          <a:bodyPr/>
          <a:lstStyle/>
          <a:p>
            <a:pPr marL="457200" lvl="1" indent="0" algn="just">
              <a:buNone/>
            </a:pPr>
            <a:r>
              <a:rPr lang="en-IN" sz="2000" b="1" dirty="0"/>
              <a:t>Challenges:</a:t>
            </a:r>
            <a:endParaRPr lang="en-IN" sz="2000" dirty="0"/>
          </a:p>
          <a:p>
            <a:pPr lvl="1" algn="just"/>
            <a:r>
              <a:rPr lang="en-IN" sz="2000" dirty="0"/>
              <a:t>Lack of interpretability (black box problem) limiting clinical acceptance. </a:t>
            </a:r>
          </a:p>
          <a:p>
            <a:pPr lvl="1" algn="just"/>
            <a:r>
              <a:rPr lang="en-IN" sz="2000" dirty="0"/>
              <a:t>Performance may reduce due to image quality, restricted protocols, and limited data diversity.</a:t>
            </a:r>
          </a:p>
          <a:p>
            <a:pPr lvl="1" algn="just"/>
            <a:r>
              <a:rPr lang="en-IN" sz="2000" dirty="0"/>
              <a:t>Persistent issues with class imbalance and detection of rare malignant cases.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Literature Reviews</a:t>
            </a: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CAE7EFE-1E4E-F322-84F1-75A54B7BC0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FEF8D-590E-ABED-A4F1-A8FD213698D0}"/>
              </a:ext>
            </a:extLst>
          </p:cNvPr>
          <p:cNvSpPr>
            <a:spLocks noGrp="1"/>
          </p:cNvSpPr>
          <p:nvPr>
            <p:ph sz="half" idx="1"/>
          </p:nvPr>
        </p:nvSpPr>
        <p:spPr>
          <a:xfrm>
            <a:off x="838200" y="1600542"/>
            <a:ext cx="5181600" cy="4351338"/>
          </a:xfrm>
        </p:spPr>
        <p:txBody>
          <a:bodyPr/>
          <a:lstStyle/>
          <a:p>
            <a:pPr algn="just"/>
            <a:r>
              <a:rPr lang="en-US" sz="2000" dirty="0"/>
              <a:t>Traditional diagnosis of IDC heavily relies on labor-intensive and  time-consuming image analysis may result into human error. As for this digital era, there is a critical need for </a:t>
            </a:r>
            <a:r>
              <a:rPr lang="en-US" sz="2000" b="1" dirty="0"/>
              <a:t>an automated, accurate, and efficient method to classify IDC in breast tissue images along with the AI method (such as CNN)</a:t>
            </a:r>
            <a:r>
              <a:rPr lang="en-US" sz="2000" dirty="0"/>
              <a:t>.</a:t>
            </a:r>
          </a:p>
          <a:p>
            <a:pPr marL="0" indent="0" algn="just">
              <a:buNone/>
            </a:pPr>
            <a:endParaRPr lang="en-US" sz="2000" dirty="0"/>
          </a:p>
          <a:p>
            <a:pPr algn="just"/>
            <a:r>
              <a:rPr lang="en-US" sz="2000" dirty="0"/>
              <a:t>This problem addresses a significant part in breast cancer diagnostics which aims to enhance accuracy and scalability through AI-driven solutions.</a:t>
            </a:r>
          </a:p>
          <a:p>
            <a:pPr algn="just"/>
            <a:endParaRPr lang="en-IN" sz="2000" dirty="0"/>
          </a:p>
        </p:txBody>
      </p:sp>
      <p:sp>
        <p:nvSpPr>
          <p:cNvPr id="5" name="Content Placeholder 4">
            <a:extLst>
              <a:ext uri="{FF2B5EF4-FFF2-40B4-BE49-F238E27FC236}">
                <a16:creationId xmlns:a16="http://schemas.microsoft.com/office/drawing/2014/main" id="{ED2A1C54-EEE4-4CDB-89CA-A93BD548FA74}"/>
              </a:ext>
            </a:extLst>
          </p:cNvPr>
          <p:cNvSpPr>
            <a:spLocks noGrp="1"/>
          </p:cNvSpPr>
          <p:nvPr>
            <p:ph sz="half" idx="2"/>
          </p:nvPr>
        </p:nvSpPr>
        <p:spPr>
          <a:xfrm>
            <a:off x="6172200" y="1620813"/>
            <a:ext cx="5181600" cy="4351338"/>
          </a:xfrm>
        </p:spPr>
        <p:txBody>
          <a:bodyPr/>
          <a:lstStyle/>
          <a:p>
            <a:pPr marL="0" indent="0" algn="just">
              <a:buNone/>
            </a:pPr>
            <a:r>
              <a:rPr lang="en-US" sz="2000" b="1" dirty="0"/>
              <a:t>Limitations:</a:t>
            </a:r>
            <a:endParaRPr lang="en-US" sz="2000" dirty="0"/>
          </a:p>
          <a:p>
            <a:pPr lvl="1" algn="just"/>
            <a:r>
              <a:rPr lang="en-US" sz="2000" dirty="0"/>
              <a:t>Potential domain variability due to differences in image staining and acquisition.</a:t>
            </a:r>
          </a:p>
          <a:p>
            <a:pPr lvl="1" algn="just"/>
            <a:r>
              <a:rPr lang="en-US" sz="2000" dirty="0"/>
              <a:t>Class imbalance issues with fewer IDC samples.</a:t>
            </a:r>
          </a:p>
          <a:p>
            <a:pPr lvl="1" algn="just"/>
            <a:r>
              <a:rPr lang="en-US" sz="2000" dirty="0"/>
              <a:t>CNN interpretability limitations may affect clinical acceptance.</a:t>
            </a:r>
          </a:p>
          <a:p>
            <a:pPr lvl="1" algn="just"/>
            <a:r>
              <a:rPr lang="en-US" sz="2000" dirty="0"/>
              <a:t>Model performance depends on quality and representativeness of training data.</a:t>
            </a:r>
          </a:p>
          <a:p>
            <a:pPr algn="just"/>
            <a:endParaRPr lang="en-IN" dirty="0"/>
          </a:p>
        </p:txBody>
      </p:sp>
      <p:sp>
        <p:nvSpPr>
          <p:cNvPr id="4" name="Slide Number Placeholder 3">
            <a:extLst>
              <a:ext uri="{FF2B5EF4-FFF2-40B4-BE49-F238E27FC236}">
                <a16:creationId xmlns:a16="http://schemas.microsoft.com/office/drawing/2014/main" id="{9D5D8053-04B3-BD77-E694-AC8F2DA2AD2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13" name="Title 1">
            <a:extLst>
              <a:ext uri="{FF2B5EF4-FFF2-40B4-BE49-F238E27FC236}">
                <a16:creationId xmlns:a16="http://schemas.microsoft.com/office/drawing/2014/main" id="{7E47979C-BDB0-DEB2-0D6C-84BC3577335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Problem Statement</a:t>
            </a:r>
          </a:p>
        </p:txBody>
      </p:sp>
    </p:spTree>
    <p:extLst>
      <p:ext uri="{BB962C8B-B14F-4D97-AF65-F5344CB8AC3E}">
        <p14:creationId xmlns:p14="http://schemas.microsoft.com/office/powerpoint/2010/main" val="1651777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r>
              <a:rPr lang="en-US" sz="2000" dirty="0"/>
              <a:t>I had used the data available in </a:t>
            </a:r>
            <a:r>
              <a:rPr lang="en-US" sz="2000" b="1" dirty="0"/>
              <a:t>Kaggle</a:t>
            </a:r>
            <a:r>
              <a:rPr lang="en-US" sz="2000" dirty="0"/>
              <a:t>. This dataset holds 2,77,524 patches of size 50×50 extracted from 162 whole mount slide images of breast cancer specimens scanned at 40x. Of these, 1,98,738 test negative(non-IDC) and 78,786 test positive with IDC. The dataset is available in public domain and you can download it. You’ll need a minimum of 3.02GB of disk space for this.</a:t>
            </a:r>
          </a:p>
          <a:p>
            <a:pPr algn="just"/>
            <a:endParaRPr lang="en-US" sz="2000" dirty="0"/>
          </a:p>
          <a:p>
            <a:pPr algn="just"/>
            <a:r>
              <a:rPr lang="en-US" sz="2000" dirty="0"/>
              <a:t>Dataset: </a:t>
            </a:r>
            <a:r>
              <a:rPr lang="en-US" sz="2000" dirty="0" err="1">
                <a:hlinkClick r:id="rId3"/>
              </a:rPr>
              <a:t>IDC_regular</a:t>
            </a:r>
            <a:r>
              <a:rPr lang="en-US" sz="2000" dirty="0">
                <a:hlinkClick r:id="rId3"/>
              </a:rPr>
              <a:t> dataset (the breast cancer histology image dataset) </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mj-lt"/>
              </a:rPr>
              <a:t>Data Collection and Pre-processing </a:t>
            </a:r>
          </a:p>
        </p:txBody>
      </p:sp>
      <p:pic>
        <p:nvPicPr>
          <p:cNvPr id="9" name="Picture 8">
            <a:extLst>
              <a:ext uri="{FF2B5EF4-FFF2-40B4-BE49-F238E27FC236}">
                <a16:creationId xmlns:a16="http://schemas.microsoft.com/office/drawing/2014/main" id="{A78AE04E-8254-06B4-1F1A-7320C3F56D86}"/>
              </a:ext>
            </a:extLst>
          </p:cNvPr>
          <p:cNvPicPr>
            <a:picLocks noChangeAspect="1"/>
          </p:cNvPicPr>
          <p:nvPr/>
        </p:nvPicPr>
        <p:blipFill>
          <a:blip r:embed="rId4"/>
          <a:stretch>
            <a:fillRect/>
          </a:stretch>
        </p:blipFill>
        <p:spPr>
          <a:xfrm>
            <a:off x="6027811" y="1535412"/>
            <a:ext cx="5035378" cy="4490161"/>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2">
    <wetp:webextensionref xmlns:r="http://schemas.openxmlformats.org/officeDocument/2006/relationships" r:id="rId1"/>
  </wetp:taskpane>
  <wetp:taskpane dockstate="right" visibility="0" width="700"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F7CF79B-E553-4993-9E26-5CF29150E5FA}">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901DF80-D7EA-47EE-A3BF-804B72B528AC}">
  <we:reference id="wa104379997" version="3.0.0.0" store="en-US" storeType="OMEX"/>
  <we:alternateReferences>
    <we:reference id="wa104379997" version="3.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658</TotalTime>
  <Words>1725</Words>
  <Application>Microsoft Office PowerPoint</Application>
  <PresentationFormat>Widescreen</PresentationFormat>
  <Paragraphs>199</Paragraphs>
  <Slides>22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var(--font-fk-grotesk-neue)</vt:lpstr>
      <vt:lpstr>Abadi</vt:lpstr>
      <vt:lpstr>Arial</vt:lpstr>
      <vt:lpstr>Calibri</vt:lpstr>
      <vt:lpstr>IBM Plex Mono SemiBold</vt:lpstr>
      <vt:lpstr>Wingdings</vt:lpstr>
      <vt:lpstr>Custom Design</vt:lpstr>
      <vt:lpstr>Breast Cancer Classification using CNN</vt:lpstr>
      <vt:lpstr>PowerPoint Presentation</vt:lpstr>
      <vt:lpstr>PowerPoint Presentation</vt:lpstr>
      <vt:lpstr>   Section 1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Section 2 Project Insights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VISHAL SV</cp:lastModifiedBy>
  <cp:revision>201</cp:revision>
  <dcterms:created xsi:type="dcterms:W3CDTF">2021-04-29T18:58:34Z</dcterms:created>
  <dcterms:modified xsi:type="dcterms:W3CDTF">2025-10-01T11:52:15Z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